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85174"/>
  </p:normalViewPr>
  <p:slideViewPr>
    <p:cSldViewPr snapToGrid="0" snapToObjects="1">
      <p:cViewPr varScale="1">
        <p:scale>
          <a:sx n="50" d="100"/>
          <a:sy n="50" d="100"/>
        </p:scale>
        <p:origin x="48" y="60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aka-tech123-jpg/My-first-repository_/blob/main/Work_1.labs-jupyter-spacex-Data%20wrangling-v2.ipynb" TargetMode="Externa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ka-tech123-jpg/My-first-repository_/blob/main/Work_2.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ka-tech123-jpg/My-first-repository_/blob/main/Work_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ka-tech123-jpg/My-first-repository_/blob/main/Work_3.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ka-tech123-jpg/My-first-repository_/blob/main/Work_3.Build%20a%20Dashboard%20Application%20with%20Plotly%20Dash.tx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hyperlink" Target="https://github.com/Taka-tech123-jpg/My-first-repository_/blob/main/Work_4.SpaceX-Machine-Learning-Prediction-Part-5-v1.ipynb" TargetMode="External"/><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aka-tech123-jpg/My-first-repository_/blob/main/Work_1.spacex-data-collection-api.ipynb"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hyperlink" Target="https://github.com/Taka-tech123-jpg/My-first-repository_/blob/main/Work_1.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8198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Alexandro </a:t>
            </a:r>
            <a:r>
              <a:rPr lang="en-US" dirty="0" err="1">
                <a:solidFill>
                  <a:schemeClr val="bg2"/>
                </a:solidFill>
                <a:latin typeface="Abadi"/>
                <a:ea typeface="SF Pro" pitchFamily="2" charset="0"/>
                <a:cs typeface="SF Pro" pitchFamily="2" charset="0"/>
              </a:rPr>
              <a:t>Cerezo</a:t>
            </a:r>
            <a:r>
              <a:rPr lang="en-US" dirty="0">
                <a:solidFill>
                  <a:schemeClr val="bg2"/>
                </a:solidFill>
                <a:latin typeface="Abadi"/>
                <a:ea typeface="SF Pro" pitchFamily="2" charset="0"/>
                <a:cs typeface="SF Pro" pitchFamily="2" charset="0"/>
              </a:rPr>
              <a:t> Nagase</a:t>
            </a:r>
          </a:p>
          <a:p>
            <a:r>
              <a:rPr lang="en-US" dirty="0">
                <a:solidFill>
                  <a:schemeClr val="bg2"/>
                </a:solidFill>
                <a:latin typeface="Abadi" panose="020B0604020104020204" pitchFamily="34" charset="0"/>
                <a:ea typeface="SF Pro" pitchFamily="2" charset="0"/>
                <a:cs typeface="SF Pro" pitchFamily="2" charset="0"/>
              </a:rPr>
              <a:t>18/09/2024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95400"/>
            <a:ext cx="12191999" cy="5562599"/>
          </a:xfrm>
          <a:prstGeom prst="rect">
            <a:avLst/>
          </a:prstGeom>
        </p:spPr>
        <p:txBody>
          <a:bodyPr/>
          <a:lstStyle/>
          <a:p>
            <a:pPr marL="0" indent="0">
              <a:buNone/>
            </a:pPr>
            <a:r>
              <a:rPr lang="en-US" sz="2000" dirty="0"/>
              <a:t>To gain insights into the data and prepare it for supervised learning, we conducted an exploratory data analysis (EDA). During this process, we defined labels for training models based on mission outcomes.</a:t>
            </a:r>
          </a:p>
          <a:p>
            <a:pPr marL="0" indent="0">
              <a:buNone/>
            </a:pPr>
            <a:r>
              <a:rPr lang="en-US" sz="2000" b="1" dirty="0"/>
              <a:t>	Label Definition</a:t>
            </a:r>
            <a:endParaRPr lang="en-US" sz="2000" dirty="0"/>
          </a:p>
          <a:p>
            <a:pPr marL="0" indent="0">
              <a:buNone/>
            </a:pPr>
            <a:r>
              <a:rPr lang="en-US" sz="2000" b="1" dirty="0"/>
              <a:t>		1:</a:t>
            </a:r>
            <a:r>
              <a:rPr lang="en-US" sz="2000" dirty="0"/>
              <a:t> Successful landing</a:t>
            </a:r>
          </a:p>
          <a:p>
            <a:pPr marL="0" indent="0">
              <a:buNone/>
            </a:pPr>
            <a:r>
              <a:rPr lang="en-US" sz="2000" b="1" dirty="0"/>
              <a:t>		0:</a:t>
            </a:r>
            <a:r>
              <a:rPr lang="en-US" sz="2000" dirty="0"/>
              <a:t> Unsuccessful landing</a:t>
            </a:r>
          </a:p>
          <a:p>
            <a:pPr marL="0" indent="0">
              <a:buNone/>
            </a:pPr>
            <a:endParaRPr lang="en-US" sz="2000" dirty="0"/>
          </a:p>
          <a:p>
            <a:pPr marL="0" indent="0">
              <a:buNone/>
            </a:pPr>
            <a:r>
              <a:rPr lang="en-US" sz="2000" dirty="0"/>
              <a:t>	Mission outcomes were classified as follows:</a:t>
            </a:r>
          </a:p>
          <a:p>
            <a:pPr marL="0" indent="0">
              <a:buNone/>
            </a:pPr>
            <a:r>
              <a:rPr lang="en-US" sz="2000" b="1" dirty="0"/>
              <a:t>		True Ocean:</a:t>
            </a:r>
            <a:r>
              <a:rPr lang="en-US" sz="2000" dirty="0"/>
              <a:t> Successful landing in a specific ocean region</a:t>
            </a:r>
          </a:p>
          <a:p>
            <a:pPr marL="0" indent="0">
              <a:buNone/>
            </a:pPr>
            <a:r>
              <a:rPr lang="en-US" sz="2000" b="1" dirty="0"/>
              <a:t>		False Ocean:</a:t>
            </a:r>
            <a:r>
              <a:rPr lang="en-US" sz="2000" dirty="0"/>
              <a:t> Unsuccessful landing in a specific ocean region</a:t>
            </a:r>
          </a:p>
          <a:p>
            <a:pPr marL="0" indent="0">
              <a:buNone/>
            </a:pPr>
            <a:r>
              <a:rPr lang="en-US" sz="2000" b="1" dirty="0"/>
              <a:t>		RTLS:</a:t>
            </a:r>
            <a:r>
              <a:rPr lang="en-US" sz="2000" dirty="0"/>
              <a:t> Successful landing on a ground pad</a:t>
            </a:r>
          </a:p>
          <a:p>
            <a:pPr marL="0" indent="0">
              <a:buNone/>
            </a:pPr>
            <a:r>
              <a:rPr lang="en-US" sz="2000" b="1" dirty="0"/>
              <a:t>		False RTLS:</a:t>
            </a:r>
            <a:r>
              <a:rPr lang="en-US" sz="2000" dirty="0"/>
              <a:t> Unsuccessful landing on a ground pad</a:t>
            </a:r>
          </a:p>
          <a:p>
            <a:pPr marL="0" indent="0">
              <a:buNone/>
            </a:pPr>
            <a:r>
              <a:rPr lang="en-US" sz="2000" b="1" dirty="0"/>
              <a:t>		True ASDS:</a:t>
            </a:r>
            <a:r>
              <a:rPr lang="en-US" sz="2000" dirty="0"/>
              <a:t> Successful landing on a drone ship</a:t>
            </a:r>
          </a:p>
          <a:p>
            <a:pPr marL="0" indent="0">
              <a:buNone/>
            </a:pPr>
            <a:r>
              <a:rPr lang="en-US" sz="2000" b="1" dirty="0"/>
              <a:t>		False ASDS:</a:t>
            </a:r>
            <a:r>
              <a:rPr lang="en-US" sz="2000" dirty="0"/>
              <a:t> Unsuccessful landing on a drone ship</a:t>
            </a:r>
          </a:p>
          <a:p>
            <a:pPr marL="0" indent="0">
              <a:buNone/>
            </a:pPr>
            <a:r>
              <a:rPr lang="en-US" sz="2000" dirty="0"/>
              <a:t>	These labels provided a clear target variable for our machine learning models.</a:t>
            </a:r>
            <a:endParaRPr lang="en-US" sz="1800" dirty="0"/>
          </a:p>
          <a:p>
            <a:endParaRPr lang="en-US" sz="18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869D0385-4343-CBD1-8C5A-2EAFF4E007C6}"/>
              </a:ext>
            </a:extLst>
          </p:cNvPr>
          <p:cNvPicPr>
            <a:picLocks noChangeAspect="1"/>
          </p:cNvPicPr>
          <p:nvPr/>
        </p:nvPicPr>
        <p:blipFill>
          <a:blip r:embed="rId3"/>
          <a:stretch>
            <a:fillRect/>
          </a:stretch>
        </p:blipFill>
        <p:spPr>
          <a:xfrm>
            <a:off x="962790" y="1802111"/>
            <a:ext cx="2676899" cy="266737"/>
          </a:xfrm>
          <a:prstGeom prst="rect">
            <a:avLst/>
          </a:prstGeom>
        </p:spPr>
      </p:pic>
      <p:pic>
        <p:nvPicPr>
          <p:cNvPr id="7" name="Imagen 6">
            <a:extLst>
              <a:ext uri="{FF2B5EF4-FFF2-40B4-BE49-F238E27FC236}">
                <a16:creationId xmlns:a16="http://schemas.microsoft.com/office/drawing/2014/main" id="{15122C53-4FBE-B503-9E6C-3D6626E7EBE2}"/>
              </a:ext>
            </a:extLst>
          </p:cNvPr>
          <p:cNvPicPr>
            <a:picLocks noChangeAspect="1"/>
          </p:cNvPicPr>
          <p:nvPr/>
        </p:nvPicPr>
        <p:blipFill>
          <a:blip r:embed="rId4"/>
          <a:stretch>
            <a:fillRect/>
          </a:stretch>
        </p:blipFill>
        <p:spPr>
          <a:xfrm>
            <a:off x="4775716" y="1835452"/>
            <a:ext cx="1695687" cy="200053"/>
          </a:xfrm>
          <a:prstGeom prst="rect">
            <a:avLst/>
          </a:prstGeom>
        </p:spPr>
      </p:pic>
      <p:pic>
        <p:nvPicPr>
          <p:cNvPr id="10" name="Imagen 9">
            <a:extLst>
              <a:ext uri="{FF2B5EF4-FFF2-40B4-BE49-F238E27FC236}">
                <a16:creationId xmlns:a16="http://schemas.microsoft.com/office/drawing/2014/main" id="{DA2145A9-89D3-AD96-0ADC-A2FA4808F3BF}"/>
              </a:ext>
            </a:extLst>
          </p:cNvPr>
          <p:cNvPicPr>
            <a:picLocks noChangeAspect="1"/>
          </p:cNvPicPr>
          <p:nvPr/>
        </p:nvPicPr>
        <p:blipFill>
          <a:blip r:embed="rId5"/>
          <a:stretch>
            <a:fillRect/>
          </a:stretch>
        </p:blipFill>
        <p:spPr>
          <a:xfrm>
            <a:off x="8057455" y="1629478"/>
            <a:ext cx="1314633" cy="1333686"/>
          </a:xfrm>
          <a:prstGeom prst="rect">
            <a:avLst/>
          </a:prstGeom>
        </p:spPr>
      </p:pic>
      <p:pic>
        <p:nvPicPr>
          <p:cNvPr id="12" name="Imagen 11">
            <a:extLst>
              <a:ext uri="{FF2B5EF4-FFF2-40B4-BE49-F238E27FC236}">
                <a16:creationId xmlns:a16="http://schemas.microsoft.com/office/drawing/2014/main" id="{536789B6-7A65-0606-4969-A333F896DF17}"/>
              </a:ext>
            </a:extLst>
          </p:cNvPr>
          <p:cNvPicPr>
            <a:picLocks noChangeAspect="1"/>
          </p:cNvPicPr>
          <p:nvPr/>
        </p:nvPicPr>
        <p:blipFill>
          <a:blip r:embed="rId6"/>
          <a:stretch>
            <a:fillRect/>
          </a:stretch>
        </p:blipFill>
        <p:spPr>
          <a:xfrm>
            <a:off x="1086633" y="4177633"/>
            <a:ext cx="2553056" cy="190527"/>
          </a:xfrm>
          <a:prstGeom prst="rect">
            <a:avLst/>
          </a:prstGeom>
        </p:spPr>
      </p:pic>
      <p:pic>
        <p:nvPicPr>
          <p:cNvPr id="14" name="Imagen 13">
            <a:extLst>
              <a:ext uri="{FF2B5EF4-FFF2-40B4-BE49-F238E27FC236}">
                <a16:creationId xmlns:a16="http://schemas.microsoft.com/office/drawing/2014/main" id="{D137084E-5AF9-18B4-B858-8213BCA37D5F}"/>
              </a:ext>
            </a:extLst>
          </p:cNvPr>
          <p:cNvPicPr>
            <a:picLocks noChangeAspect="1"/>
          </p:cNvPicPr>
          <p:nvPr/>
        </p:nvPicPr>
        <p:blipFill>
          <a:blip r:embed="rId7"/>
          <a:stretch>
            <a:fillRect/>
          </a:stretch>
        </p:blipFill>
        <p:spPr>
          <a:xfrm>
            <a:off x="4813821" y="3279781"/>
            <a:ext cx="1619476" cy="2257740"/>
          </a:xfrm>
          <a:prstGeom prst="rect">
            <a:avLst/>
          </a:prstGeom>
        </p:spPr>
      </p:pic>
      <p:sp>
        <p:nvSpPr>
          <p:cNvPr id="15" name="CuadroTexto 14">
            <a:extLst>
              <a:ext uri="{FF2B5EF4-FFF2-40B4-BE49-F238E27FC236}">
                <a16:creationId xmlns:a16="http://schemas.microsoft.com/office/drawing/2014/main" id="{EB0AFC4C-AA74-1AD9-F7FD-DC260B62B77A}"/>
              </a:ext>
            </a:extLst>
          </p:cNvPr>
          <p:cNvSpPr txBox="1"/>
          <p:nvPr/>
        </p:nvSpPr>
        <p:spPr>
          <a:xfrm>
            <a:off x="350520" y="1627751"/>
            <a:ext cx="419491" cy="369332"/>
          </a:xfrm>
          <a:prstGeom prst="rect">
            <a:avLst/>
          </a:prstGeom>
          <a:noFill/>
        </p:spPr>
        <p:txBody>
          <a:bodyPr wrap="square" rtlCol="0">
            <a:spAutoFit/>
          </a:bodyPr>
          <a:lstStyle/>
          <a:p>
            <a:r>
              <a:rPr lang="es-ES" dirty="0"/>
              <a:t>1.</a:t>
            </a:r>
          </a:p>
        </p:txBody>
      </p:sp>
      <p:sp>
        <p:nvSpPr>
          <p:cNvPr id="16" name="CuadroTexto 15">
            <a:extLst>
              <a:ext uri="{FF2B5EF4-FFF2-40B4-BE49-F238E27FC236}">
                <a16:creationId xmlns:a16="http://schemas.microsoft.com/office/drawing/2014/main" id="{6E5C6B0C-DAE5-C232-87C5-0F3BDDF7A685}"/>
              </a:ext>
            </a:extLst>
          </p:cNvPr>
          <p:cNvSpPr txBox="1"/>
          <p:nvPr/>
        </p:nvSpPr>
        <p:spPr>
          <a:xfrm>
            <a:off x="4356225" y="1666173"/>
            <a:ext cx="419491" cy="369332"/>
          </a:xfrm>
          <a:prstGeom prst="rect">
            <a:avLst/>
          </a:prstGeom>
          <a:noFill/>
        </p:spPr>
        <p:txBody>
          <a:bodyPr wrap="square" rtlCol="0">
            <a:spAutoFit/>
          </a:bodyPr>
          <a:lstStyle/>
          <a:p>
            <a:r>
              <a:rPr lang="es-ES" dirty="0"/>
              <a:t>2.</a:t>
            </a:r>
          </a:p>
        </p:txBody>
      </p:sp>
      <p:sp>
        <p:nvSpPr>
          <p:cNvPr id="17" name="CuadroTexto 16">
            <a:extLst>
              <a:ext uri="{FF2B5EF4-FFF2-40B4-BE49-F238E27FC236}">
                <a16:creationId xmlns:a16="http://schemas.microsoft.com/office/drawing/2014/main" id="{B9B0D833-ABAA-2B74-7671-AD8D9FC9C887}"/>
              </a:ext>
            </a:extLst>
          </p:cNvPr>
          <p:cNvSpPr txBox="1"/>
          <p:nvPr/>
        </p:nvSpPr>
        <p:spPr>
          <a:xfrm>
            <a:off x="7637964" y="1627751"/>
            <a:ext cx="419491" cy="369332"/>
          </a:xfrm>
          <a:prstGeom prst="rect">
            <a:avLst/>
          </a:prstGeom>
          <a:noFill/>
        </p:spPr>
        <p:txBody>
          <a:bodyPr wrap="square" rtlCol="0">
            <a:spAutoFit/>
          </a:bodyPr>
          <a:lstStyle/>
          <a:p>
            <a:r>
              <a:rPr lang="es-ES" dirty="0"/>
              <a:t>3.</a:t>
            </a:r>
          </a:p>
        </p:txBody>
      </p:sp>
      <p:sp>
        <p:nvSpPr>
          <p:cNvPr id="18" name="CuadroTexto 17">
            <a:extLst>
              <a:ext uri="{FF2B5EF4-FFF2-40B4-BE49-F238E27FC236}">
                <a16:creationId xmlns:a16="http://schemas.microsoft.com/office/drawing/2014/main" id="{29F987B2-0DB5-58C5-4D9A-02ACAA967DD1}"/>
              </a:ext>
            </a:extLst>
          </p:cNvPr>
          <p:cNvSpPr txBox="1"/>
          <p:nvPr/>
        </p:nvSpPr>
        <p:spPr>
          <a:xfrm>
            <a:off x="502920" y="3860625"/>
            <a:ext cx="419491" cy="369332"/>
          </a:xfrm>
          <a:prstGeom prst="rect">
            <a:avLst/>
          </a:prstGeom>
          <a:noFill/>
        </p:spPr>
        <p:txBody>
          <a:bodyPr wrap="square" rtlCol="0">
            <a:spAutoFit/>
          </a:bodyPr>
          <a:lstStyle/>
          <a:p>
            <a:r>
              <a:rPr lang="es-ES" dirty="0"/>
              <a:t>4.</a:t>
            </a:r>
          </a:p>
        </p:txBody>
      </p:sp>
      <p:sp>
        <p:nvSpPr>
          <p:cNvPr id="19" name="CuadroTexto 18">
            <a:extLst>
              <a:ext uri="{FF2B5EF4-FFF2-40B4-BE49-F238E27FC236}">
                <a16:creationId xmlns:a16="http://schemas.microsoft.com/office/drawing/2014/main" id="{CB80B2CD-08F2-16BD-BDEC-FFD87F99C2D7}"/>
              </a:ext>
            </a:extLst>
          </p:cNvPr>
          <p:cNvSpPr txBox="1"/>
          <p:nvPr/>
        </p:nvSpPr>
        <p:spPr>
          <a:xfrm>
            <a:off x="4173182" y="3808301"/>
            <a:ext cx="419491" cy="369332"/>
          </a:xfrm>
          <a:prstGeom prst="rect">
            <a:avLst/>
          </a:prstGeom>
          <a:noFill/>
        </p:spPr>
        <p:txBody>
          <a:bodyPr wrap="square" rtlCol="0">
            <a:spAutoFit/>
          </a:bodyPr>
          <a:lstStyle/>
          <a:p>
            <a:r>
              <a:rPr lang="es-ES" dirty="0"/>
              <a:t>5.</a:t>
            </a:r>
          </a:p>
        </p:txBody>
      </p:sp>
      <p:sp>
        <p:nvSpPr>
          <p:cNvPr id="21" name="CuadroTexto 20">
            <a:extLst>
              <a:ext uri="{FF2B5EF4-FFF2-40B4-BE49-F238E27FC236}">
                <a16:creationId xmlns:a16="http://schemas.microsoft.com/office/drawing/2014/main" id="{79F0A60D-DD27-DCC1-349A-D78C513AF7C2}"/>
              </a:ext>
            </a:extLst>
          </p:cNvPr>
          <p:cNvSpPr txBox="1"/>
          <p:nvPr/>
        </p:nvSpPr>
        <p:spPr>
          <a:xfrm>
            <a:off x="7847709" y="5537521"/>
            <a:ext cx="2545971" cy="369332"/>
          </a:xfrm>
          <a:prstGeom prst="rect">
            <a:avLst/>
          </a:prstGeom>
          <a:noFill/>
        </p:spPr>
        <p:txBody>
          <a:bodyPr wrap="square" rtlCol="0">
            <a:spAutoFit/>
          </a:bodyPr>
          <a:lstStyle/>
          <a:p>
            <a:r>
              <a:rPr lang="es-ES" dirty="0" err="1">
                <a:hlinkClick r:id="rId8"/>
              </a:rPr>
              <a:t>Linked</a:t>
            </a:r>
            <a:r>
              <a:rPr lang="es-ES" dirty="0">
                <a:hlinkClick r:id="rId8"/>
              </a:rPr>
              <a:t> </a:t>
            </a:r>
            <a:r>
              <a:rPr lang="es-ES" dirty="0" err="1">
                <a:hlinkClick r:id="rId8"/>
              </a:rPr>
              <a:t>to</a:t>
            </a:r>
            <a:r>
              <a:rPr lang="es-ES" dirty="0">
                <a:hlinkClick r:id="rId8"/>
              </a:rPr>
              <a:t> </a:t>
            </a:r>
            <a:r>
              <a:rPr lang="es-ES" dirty="0" err="1">
                <a:hlinkClick r:id="rId8"/>
              </a:rPr>
              <a:t>Github</a:t>
            </a:r>
            <a:endParaRPr lang="es-ES" dirty="0"/>
          </a:p>
        </p:txBody>
      </p:sp>
    </p:spTree>
    <p:extLst>
      <p:ext uri="{BB962C8B-B14F-4D97-AF65-F5344CB8AC3E}">
        <p14:creationId xmlns:p14="http://schemas.microsoft.com/office/powerpoint/2010/main" val="617210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95400"/>
            <a:ext cx="12192000" cy="556259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buNone/>
            </a:pPr>
            <a:r>
              <a:rPr lang="en-US" sz="2000" b="1" dirty="0"/>
              <a:t>	Scatter plots</a:t>
            </a:r>
            <a:r>
              <a:rPr lang="en-US" sz="2000" dirty="0"/>
              <a:t> are used to visualize the relationship between two variables. They can reveal patterns or 	correlations that might be useful for machine learning models. The texts mention several scatter plots that 	were created to analyze relationships between flight number, launch site, payload, and orbit type.</a:t>
            </a:r>
          </a:p>
          <a:p>
            <a:pPr marL="0" indent="0">
              <a:buNone/>
            </a:pPr>
            <a:r>
              <a:rPr lang="en-US" sz="2000" b="1" dirty="0"/>
              <a:t>	Bar charts</a:t>
            </a:r>
            <a:r>
              <a:rPr lang="en-US" sz="2000" dirty="0"/>
              <a:t> are effective for comparing different categories. They can show which groups are the highest or 	most common and how they compare to each other. The texts describe using bar charts to visualize the 	success rates of different orbit types.</a:t>
            </a:r>
          </a:p>
          <a:p>
            <a:pPr marL="0" indent="0">
              <a:buNone/>
            </a:pPr>
            <a:r>
              <a:rPr lang="en-US" sz="2000" b="1" dirty="0"/>
              <a:t>	Line charts</a:t>
            </a:r>
            <a:r>
              <a:rPr lang="en-US" sz="2000" dirty="0"/>
              <a:t> are ideal for tracking changes over time. They can help identify trends and patterns in data. The 	texts explain using line charts to observe the yearly trend in average launch success.</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uadroTexto 1">
            <a:extLst>
              <a:ext uri="{FF2B5EF4-FFF2-40B4-BE49-F238E27FC236}">
                <a16:creationId xmlns:a16="http://schemas.microsoft.com/office/drawing/2014/main" id="{60BD73DD-9534-BE45-C3CE-54E78612EFA4}"/>
              </a:ext>
            </a:extLst>
          </p:cNvPr>
          <p:cNvSpPr txBox="1"/>
          <p:nvPr/>
        </p:nvSpPr>
        <p:spPr>
          <a:xfrm>
            <a:off x="7680960" y="5656241"/>
            <a:ext cx="2529840" cy="369332"/>
          </a:xfrm>
          <a:prstGeom prst="rect">
            <a:avLst/>
          </a:prstGeom>
          <a:noFill/>
        </p:spPr>
        <p:txBody>
          <a:bodyPr wrap="square" rtlCol="0">
            <a:spAutoFit/>
          </a:bodyPr>
          <a:lstStyle/>
          <a:p>
            <a:r>
              <a:rPr lang="es-ES" dirty="0" err="1">
                <a:hlinkClick r:id="rId3"/>
              </a:rPr>
              <a:t>Linked</a:t>
            </a:r>
            <a:r>
              <a:rPr lang="es-ES" dirty="0">
                <a:hlinkClick r:id="rId3"/>
              </a:rPr>
              <a:t> </a:t>
            </a:r>
            <a:r>
              <a:rPr lang="es-ES" dirty="0" err="1">
                <a:hlinkClick r:id="rId3"/>
              </a:rPr>
              <a:t>to</a:t>
            </a:r>
            <a:r>
              <a:rPr lang="es-ES" dirty="0">
                <a:hlinkClick r:id="rId3"/>
              </a:rPr>
              <a:t> </a:t>
            </a:r>
            <a:r>
              <a:rPr lang="es-ES" dirty="0" err="1">
                <a:hlinkClick r:id="rId3"/>
              </a:rPr>
              <a:t>Github</a:t>
            </a:r>
            <a:endParaRPr lang="es-E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4"/>
            <a:ext cx="12192000" cy="50514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marL="0" indent="0">
              <a:buNone/>
            </a:pPr>
            <a:r>
              <a:rPr lang="en-US" b="1" dirty="0"/>
              <a:t>	In essence, a series of SQL queries were executed on a SpaceX dataset 	stored in an IBM DB2 cloud instance to extract meaningful insights.</a:t>
            </a:r>
            <a:endParaRPr lang="en-US" dirty="0"/>
          </a:p>
          <a:p>
            <a:pPr marL="0" indent="0">
              <a:buNone/>
            </a:pPr>
            <a:r>
              <a:rPr lang="en-US" dirty="0"/>
              <a:t>	These queries allowed us to:</a:t>
            </a:r>
          </a:p>
          <a:p>
            <a:pPr marL="0" indent="0">
              <a:buNone/>
            </a:pPr>
            <a:r>
              <a:rPr lang="en-US" b="1" dirty="0"/>
              <a:t>		Identify:</a:t>
            </a:r>
            <a:r>
              <a:rPr lang="en-US" dirty="0"/>
              <a:t> Unique launch sites, specific missions (such as NASA's CRS 			missions), and distinct rocket versions.</a:t>
            </a:r>
          </a:p>
          <a:p>
            <a:pPr marL="0" indent="0">
              <a:buNone/>
            </a:pPr>
            <a:r>
              <a:rPr lang="en-US" b="1" dirty="0"/>
              <a:t>		Compare:</a:t>
            </a:r>
            <a:r>
              <a:rPr lang="en-US" dirty="0"/>
              <a:t> Different landing types (on land or on </a:t>
            </a:r>
            <a:r>
              <a:rPr lang="en-US" dirty="0" err="1"/>
              <a:t>droneships</a:t>
            </a:r>
            <a:r>
              <a:rPr lang="en-US" dirty="0"/>
              <a:t>) and the 			payload mass carried by each rocket.</a:t>
            </a:r>
          </a:p>
          <a:p>
            <a:pPr marL="0" indent="0">
              <a:buNone/>
            </a:pPr>
            <a:r>
              <a:rPr lang="en-US" b="1" dirty="0"/>
              <a:t>		Analyze trends:</a:t>
            </a:r>
            <a:r>
              <a:rPr lang="en-US" dirty="0"/>
              <a:t> Such as the evolution of launch success rates over 			time.</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uadroTexto 1">
            <a:extLst>
              <a:ext uri="{FF2B5EF4-FFF2-40B4-BE49-F238E27FC236}">
                <a16:creationId xmlns:a16="http://schemas.microsoft.com/office/drawing/2014/main" id="{6CF3E980-49F3-FD1C-AE32-1E951F9A5EC1}"/>
              </a:ext>
            </a:extLst>
          </p:cNvPr>
          <p:cNvSpPr txBox="1"/>
          <p:nvPr/>
        </p:nvSpPr>
        <p:spPr>
          <a:xfrm>
            <a:off x="8597964" y="6041726"/>
            <a:ext cx="2151348" cy="369332"/>
          </a:xfrm>
          <a:prstGeom prst="rect">
            <a:avLst/>
          </a:prstGeom>
          <a:noFill/>
        </p:spPr>
        <p:txBody>
          <a:bodyPr wrap="square" rtlCol="0">
            <a:spAutoFit/>
          </a:bodyPr>
          <a:lstStyle/>
          <a:p>
            <a:r>
              <a:rPr lang="es-ES" dirty="0" err="1">
                <a:hlinkClick r:id="rId3"/>
              </a:rPr>
              <a:t>Linked</a:t>
            </a:r>
            <a:r>
              <a:rPr lang="es-ES" dirty="0">
                <a:hlinkClick r:id="rId3"/>
              </a:rPr>
              <a:t> </a:t>
            </a:r>
            <a:r>
              <a:rPr lang="es-ES" dirty="0" err="1">
                <a:hlinkClick r:id="rId3"/>
              </a:rPr>
              <a:t>to</a:t>
            </a:r>
            <a:r>
              <a:rPr lang="es-ES" dirty="0">
                <a:hlinkClick r:id="rId3"/>
              </a:rPr>
              <a:t> </a:t>
            </a:r>
            <a:r>
              <a:rPr lang="es-ES" dirty="0" err="1">
                <a:hlinkClick r:id="rId3"/>
              </a:rPr>
              <a:t>Github</a:t>
            </a:r>
            <a:endParaRPr lang="es-E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49680"/>
            <a:ext cx="12192000" cy="56083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marL="0" indent="0">
              <a:buNone/>
            </a:pPr>
            <a:r>
              <a:rPr lang="en-US" sz="1600" b="1" dirty="0"/>
              <a:t>	</a:t>
            </a:r>
            <a:r>
              <a:rPr lang="en-US" sz="2000" b="1" dirty="0"/>
              <a:t>An interactive map was created using Folium to analyze launch site data.</a:t>
            </a:r>
            <a:r>
              <a:rPr lang="en-US" sz="2000" dirty="0"/>
              <a:t> This map allows for a deeper 	understanding of how location and proximity to certain features like railways, highways, and coastlines 	might affect launch success rates.</a:t>
            </a:r>
          </a:p>
          <a:p>
            <a:pPr marL="0" indent="0">
              <a:buNone/>
            </a:pPr>
            <a:r>
              <a:rPr lang="en-US" sz="2000" b="1" dirty="0"/>
              <a:t>	The map includes:</a:t>
            </a:r>
            <a:endParaRPr lang="en-US" sz="2000" dirty="0"/>
          </a:p>
          <a:p>
            <a:pPr marL="0" indent="0">
              <a:buNone/>
            </a:pPr>
            <a:r>
              <a:rPr lang="en-US" sz="2000" b="1" dirty="0"/>
              <a:t>		Markers</a:t>
            </a:r>
            <a:r>
              <a:rPr lang="en-US" sz="2000" dirty="0"/>
              <a:t> for all launch sites, with details like text labels and circles highlighting their locations.</a:t>
            </a:r>
          </a:p>
          <a:p>
            <a:pPr marL="0" indent="0">
              <a:buNone/>
            </a:pPr>
            <a:r>
              <a:rPr lang="en-US" sz="2000" b="1" dirty="0"/>
              <a:t>		Colored markers</a:t>
            </a:r>
            <a:r>
              <a:rPr lang="en-US" sz="2000" dirty="0"/>
              <a:t> (green for success, red for failure) grouped by launch site to show success rates 			visually.</a:t>
            </a:r>
          </a:p>
          <a:p>
            <a:pPr marL="0" indent="0">
              <a:buNone/>
            </a:pPr>
            <a:r>
              <a:rPr lang="en-US" sz="2000" b="1" dirty="0"/>
              <a:t>		Distance measurements</a:t>
            </a:r>
            <a:r>
              <a:rPr lang="en-US" sz="2000" dirty="0"/>
              <a:t> between launch sites and nearby features like railways, highways, 			coastlines, and cities.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marL="0" indent="0">
              <a:lnSpc>
                <a:spcPct val="100000"/>
              </a:lnSpc>
              <a:spcBef>
                <a:spcPts val="1400"/>
              </a:spcBef>
              <a:buNone/>
            </a:pPr>
            <a:r>
              <a:rPr lang="en-US" sz="2000" dirty="0"/>
              <a:t>By analyzing this interactive map, we can answer questions about the proximity of launch sites to various features and their potential impact on launch success.</a:t>
            </a:r>
            <a:endParaRPr lang="en-US" sz="20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uadroTexto 1">
            <a:extLst>
              <a:ext uri="{FF2B5EF4-FFF2-40B4-BE49-F238E27FC236}">
                <a16:creationId xmlns:a16="http://schemas.microsoft.com/office/drawing/2014/main" id="{834064FD-CD0A-C83C-C010-EC81CAD9541F}"/>
              </a:ext>
            </a:extLst>
          </p:cNvPr>
          <p:cNvSpPr txBox="1"/>
          <p:nvPr/>
        </p:nvSpPr>
        <p:spPr>
          <a:xfrm>
            <a:off x="7787640" y="6278880"/>
            <a:ext cx="3200400" cy="369332"/>
          </a:xfrm>
          <a:prstGeom prst="rect">
            <a:avLst/>
          </a:prstGeom>
          <a:noFill/>
        </p:spPr>
        <p:txBody>
          <a:bodyPr wrap="square" rtlCol="0">
            <a:spAutoFit/>
          </a:bodyPr>
          <a:lstStyle/>
          <a:p>
            <a:r>
              <a:rPr lang="es-ES" dirty="0" err="1">
                <a:hlinkClick r:id="rId3"/>
              </a:rPr>
              <a:t>Linked</a:t>
            </a:r>
            <a:r>
              <a:rPr lang="es-ES" dirty="0">
                <a:hlinkClick r:id="rId3"/>
              </a:rPr>
              <a:t> </a:t>
            </a:r>
            <a:r>
              <a:rPr lang="es-ES" dirty="0" err="1">
                <a:hlinkClick r:id="rId3"/>
              </a:rPr>
              <a:t>to</a:t>
            </a:r>
            <a:r>
              <a:rPr lang="es-ES" dirty="0">
                <a:hlinkClick r:id="rId3"/>
              </a:rPr>
              <a:t> </a:t>
            </a:r>
            <a:r>
              <a:rPr lang="es-ES" dirty="0" err="1">
                <a:hlinkClick r:id="rId3"/>
              </a:rPr>
              <a:t>Github</a:t>
            </a:r>
            <a:endParaRPr lang="es-E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64920"/>
            <a:ext cx="12192000" cy="559308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marL="0" indent="0">
              <a:buNone/>
            </a:pPr>
            <a:r>
              <a:rPr lang="en-US" sz="1600" b="1" dirty="0"/>
              <a:t>	The Dash web application provides an interactive platform for analyzing SpaceX launch data in real-time.</a:t>
            </a:r>
            <a:endParaRPr lang="en-US" sz="1600" dirty="0"/>
          </a:p>
          <a:p>
            <a:pPr marL="0" indent="0">
              <a:buNone/>
            </a:pPr>
            <a:r>
              <a:rPr lang="en-US" sz="1600" b="1" dirty="0"/>
              <a:t>	Key features and functionalities:</a:t>
            </a:r>
            <a:endParaRPr lang="en-US" sz="1600" dirty="0"/>
          </a:p>
          <a:p>
            <a:pPr marL="0" indent="0">
              <a:buNone/>
            </a:pPr>
            <a:r>
              <a:rPr lang="en-US" sz="1600" b="1" dirty="0"/>
              <a:t>		Launch Site Dropdown:</a:t>
            </a:r>
            <a:r>
              <a:rPr lang="en-US" sz="1600" dirty="0"/>
              <a:t> Allows users to filter data by specific launch sites or view overall statistics.</a:t>
            </a:r>
          </a:p>
          <a:p>
            <a:pPr marL="0" indent="0">
              <a:buNone/>
            </a:pPr>
            <a:r>
              <a:rPr lang="en-US" sz="1600" b="1" dirty="0"/>
              <a:t>		Pie Chart:</a:t>
            </a:r>
            <a:r>
              <a:rPr lang="en-US" sz="1600" dirty="0"/>
              <a:t> Visualizes the success and failure rates for selected launch sites.</a:t>
            </a:r>
          </a:p>
          <a:p>
            <a:pPr marL="0" indent="0">
              <a:buNone/>
            </a:pPr>
            <a:r>
              <a:rPr lang="en-US" sz="1600" b="1" dirty="0"/>
              <a:t>		Payload Range Slider:</a:t>
            </a:r>
            <a:r>
              <a:rPr lang="en-US" sz="1600" dirty="0"/>
              <a:t> Enables users to explore data within different payload ranges.</a:t>
            </a:r>
          </a:p>
          <a:p>
            <a:pPr marL="0" indent="0">
              <a:buNone/>
            </a:pPr>
            <a:r>
              <a:rPr lang="en-US" sz="1600" b="1" dirty="0"/>
              <a:t>		Scatter Chart:</a:t>
            </a:r>
            <a:r>
              <a:rPr lang="en-US" sz="1600" dirty="0"/>
              <a:t> Displays the correlation between payload mass and mission outcomes, color-coded by booster version.</a:t>
            </a:r>
          </a:p>
          <a:p>
            <a:pPr marL="0" indent="0">
              <a:buNone/>
            </a:pPr>
            <a:r>
              <a:rPr lang="en-US" sz="1600" b="1" dirty="0"/>
              <a:t>	Insights gained from the dashboard:</a:t>
            </a:r>
            <a:endParaRPr lang="en-US" sz="1600" dirty="0"/>
          </a:p>
          <a:p>
            <a:pPr marL="0" indent="0">
              <a:buNone/>
            </a:pPr>
            <a:r>
              <a:rPr lang="en-US" sz="1600" b="1" dirty="0"/>
              <a:t>		Most successful launch site:</a:t>
            </a:r>
            <a:r>
              <a:rPr lang="en-US" sz="1600" dirty="0"/>
              <a:t> KSC LC-39A with 10 successful launches.</a:t>
            </a:r>
          </a:p>
          <a:p>
            <a:pPr marL="0" indent="0">
              <a:buNone/>
            </a:pPr>
            <a:r>
              <a:rPr lang="en-US" sz="1600" b="1" dirty="0"/>
              <a:t>		Highest launch success rate:</a:t>
            </a:r>
            <a:r>
              <a:rPr lang="en-US" sz="1600" dirty="0"/>
              <a:t> KSC LC-39A with 76.9% success.</a:t>
            </a:r>
          </a:p>
          <a:p>
            <a:pPr marL="0" indent="0">
              <a:buNone/>
            </a:pPr>
            <a:r>
              <a:rPr lang="en-US" sz="1600" b="1" dirty="0"/>
              <a:t>		Optimal payload range:</a:t>
            </a:r>
            <a:r>
              <a:rPr lang="en-US" sz="1600" dirty="0"/>
              <a:t> 2000-5000 kg for highest success rate.</a:t>
            </a:r>
          </a:p>
          <a:p>
            <a:pPr marL="0" indent="0">
              <a:buNone/>
            </a:pPr>
            <a:r>
              <a:rPr lang="en-US" sz="1600" b="1" dirty="0"/>
              <a:t>		Least successful payload range:</a:t>
            </a:r>
            <a:r>
              <a:rPr lang="en-US" sz="1600" dirty="0"/>
              <a:t> 0-2000 kg and 5500-7000 kg.</a:t>
            </a:r>
          </a:p>
          <a:p>
            <a:pPr marL="0" indent="0">
              <a:buNone/>
            </a:pPr>
            <a:r>
              <a:rPr lang="en-US" sz="1600" b="1" dirty="0"/>
              <a:t>		Best-performing booster version:</a:t>
            </a:r>
            <a:r>
              <a:rPr lang="en-US" sz="1600" dirty="0"/>
              <a:t>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marL="0" indent="0">
              <a:lnSpc>
                <a:spcPct val="100000"/>
              </a:lnSpc>
              <a:spcBef>
                <a:spcPts val="1400"/>
              </a:spcBef>
              <a:buNone/>
            </a:pPr>
            <a:r>
              <a:rPr lang="en-US" sz="1600" dirty="0"/>
              <a:t>	Overall, the dashboard offers a valuable tool for understanding SpaceX launch data and identifying key trends and patterns.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uadroTexto 1">
            <a:extLst>
              <a:ext uri="{FF2B5EF4-FFF2-40B4-BE49-F238E27FC236}">
                <a16:creationId xmlns:a16="http://schemas.microsoft.com/office/drawing/2014/main" id="{25DA2312-347C-F798-4E03-E6A3F5797710}"/>
              </a:ext>
            </a:extLst>
          </p:cNvPr>
          <p:cNvSpPr txBox="1"/>
          <p:nvPr/>
        </p:nvSpPr>
        <p:spPr>
          <a:xfrm>
            <a:off x="9448799" y="5593080"/>
            <a:ext cx="1836811" cy="369332"/>
          </a:xfrm>
          <a:prstGeom prst="rect">
            <a:avLst/>
          </a:prstGeom>
          <a:noFill/>
        </p:spPr>
        <p:txBody>
          <a:bodyPr wrap="square" rtlCol="0">
            <a:spAutoFit/>
          </a:bodyPr>
          <a:lstStyle/>
          <a:p>
            <a:r>
              <a:rPr lang="es-ES" dirty="0" err="1">
                <a:hlinkClick r:id="rId3"/>
              </a:rPr>
              <a:t>Linked</a:t>
            </a:r>
            <a:r>
              <a:rPr lang="es-ES" dirty="0">
                <a:hlinkClick r:id="rId3"/>
              </a:rPr>
              <a:t> </a:t>
            </a:r>
            <a:r>
              <a:rPr lang="es-ES" dirty="0" err="1">
                <a:hlinkClick r:id="rId3"/>
              </a:rPr>
              <a:t>to</a:t>
            </a:r>
            <a:r>
              <a:rPr lang="es-ES" dirty="0">
                <a:hlinkClick r:id="rId3"/>
              </a:rPr>
              <a:t> </a:t>
            </a:r>
            <a:r>
              <a:rPr lang="es-ES" dirty="0" err="1">
                <a:hlinkClick r:id="rId3"/>
              </a:rPr>
              <a:t>Github</a:t>
            </a:r>
            <a:endParaRPr lang="es-E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Imagen 6">
            <a:extLst>
              <a:ext uri="{FF2B5EF4-FFF2-40B4-BE49-F238E27FC236}">
                <a16:creationId xmlns:a16="http://schemas.microsoft.com/office/drawing/2014/main" id="{C87B716C-D5FF-CA71-44AA-884960FFCE00}"/>
              </a:ext>
            </a:extLst>
          </p:cNvPr>
          <p:cNvPicPr>
            <a:picLocks noChangeAspect="1"/>
          </p:cNvPicPr>
          <p:nvPr/>
        </p:nvPicPr>
        <p:blipFill>
          <a:blip r:embed="rId3"/>
          <a:stretch>
            <a:fillRect/>
          </a:stretch>
        </p:blipFill>
        <p:spPr>
          <a:xfrm>
            <a:off x="936993" y="1904550"/>
            <a:ext cx="2581635" cy="495369"/>
          </a:xfrm>
          <a:prstGeom prst="rect">
            <a:avLst/>
          </a:prstGeom>
        </p:spPr>
      </p:pic>
      <p:pic>
        <p:nvPicPr>
          <p:cNvPr id="9" name="Imagen 8">
            <a:extLst>
              <a:ext uri="{FF2B5EF4-FFF2-40B4-BE49-F238E27FC236}">
                <a16:creationId xmlns:a16="http://schemas.microsoft.com/office/drawing/2014/main" id="{2E10F675-B833-5E92-CA1F-434DB700BE82}"/>
              </a:ext>
            </a:extLst>
          </p:cNvPr>
          <p:cNvPicPr>
            <a:picLocks noChangeAspect="1"/>
          </p:cNvPicPr>
          <p:nvPr/>
        </p:nvPicPr>
        <p:blipFill>
          <a:blip r:embed="rId4"/>
          <a:stretch>
            <a:fillRect/>
          </a:stretch>
        </p:blipFill>
        <p:spPr>
          <a:xfrm>
            <a:off x="4583257" y="2071260"/>
            <a:ext cx="2476846" cy="161948"/>
          </a:xfrm>
          <a:prstGeom prst="rect">
            <a:avLst/>
          </a:prstGeom>
        </p:spPr>
      </p:pic>
      <p:pic>
        <p:nvPicPr>
          <p:cNvPr id="11" name="Imagen 10">
            <a:extLst>
              <a:ext uri="{FF2B5EF4-FFF2-40B4-BE49-F238E27FC236}">
                <a16:creationId xmlns:a16="http://schemas.microsoft.com/office/drawing/2014/main" id="{87A218D8-81C3-63FE-AE8C-0AAEEA209398}"/>
              </a:ext>
            </a:extLst>
          </p:cNvPr>
          <p:cNvPicPr>
            <a:picLocks noChangeAspect="1"/>
          </p:cNvPicPr>
          <p:nvPr/>
        </p:nvPicPr>
        <p:blipFill>
          <a:blip r:embed="rId5"/>
          <a:stretch>
            <a:fillRect/>
          </a:stretch>
        </p:blipFill>
        <p:spPr>
          <a:xfrm>
            <a:off x="8525654" y="1761655"/>
            <a:ext cx="2486372" cy="638264"/>
          </a:xfrm>
          <a:prstGeom prst="rect">
            <a:avLst/>
          </a:prstGeom>
        </p:spPr>
      </p:pic>
      <p:pic>
        <p:nvPicPr>
          <p:cNvPr id="13" name="Imagen 12">
            <a:extLst>
              <a:ext uri="{FF2B5EF4-FFF2-40B4-BE49-F238E27FC236}">
                <a16:creationId xmlns:a16="http://schemas.microsoft.com/office/drawing/2014/main" id="{925FD081-2AFA-01E0-06FC-054E2135AE9C}"/>
              </a:ext>
            </a:extLst>
          </p:cNvPr>
          <p:cNvPicPr>
            <a:picLocks noChangeAspect="1"/>
          </p:cNvPicPr>
          <p:nvPr/>
        </p:nvPicPr>
        <p:blipFill>
          <a:blip r:embed="rId6"/>
          <a:stretch>
            <a:fillRect/>
          </a:stretch>
        </p:blipFill>
        <p:spPr>
          <a:xfrm>
            <a:off x="929764" y="3648105"/>
            <a:ext cx="2534004" cy="438211"/>
          </a:xfrm>
          <a:prstGeom prst="rect">
            <a:avLst/>
          </a:prstGeom>
        </p:spPr>
      </p:pic>
      <p:pic>
        <p:nvPicPr>
          <p:cNvPr id="15" name="Imagen 14">
            <a:extLst>
              <a:ext uri="{FF2B5EF4-FFF2-40B4-BE49-F238E27FC236}">
                <a16:creationId xmlns:a16="http://schemas.microsoft.com/office/drawing/2014/main" id="{C6CADABE-6009-1952-149B-A13A13E81FC8}"/>
              </a:ext>
            </a:extLst>
          </p:cNvPr>
          <p:cNvPicPr>
            <a:picLocks noChangeAspect="1"/>
          </p:cNvPicPr>
          <p:nvPr/>
        </p:nvPicPr>
        <p:blipFill>
          <a:blip r:embed="rId7"/>
          <a:stretch>
            <a:fillRect/>
          </a:stretch>
        </p:blipFill>
        <p:spPr>
          <a:xfrm>
            <a:off x="4800419" y="3767183"/>
            <a:ext cx="2591162" cy="200053"/>
          </a:xfrm>
          <a:prstGeom prst="rect">
            <a:avLst/>
          </a:prstGeom>
        </p:spPr>
      </p:pic>
      <p:pic>
        <p:nvPicPr>
          <p:cNvPr id="17" name="Imagen 16">
            <a:extLst>
              <a:ext uri="{FF2B5EF4-FFF2-40B4-BE49-F238E27FC236}">
                <a16:creationId xmlns:a16="http://schemas.microsoft.com/office/drawing/2014/main" id="{45211883-106D-998C-BE9C-C39970161C91}"/>
              </a:ext>
            </a:extLst>
          </p:cNvPr>
          <p:cNvPicPr>
            <a:picLocks noChangeAspect="1"/>
          </p:cNvPicPr>
          <p:nvPr/>
        </p:nvPicPr>
        <p:blipFill>
          <a:blip r:embed="rId8"/>
          <a:stretch>
            <a:fillRect/>
          </a:stretch>
        </p:blipFill>
        <p:spPr>
          <a:xfrm>
            <a:off x="8820970" y="3729077"/>
            <a:ext cx="1895740" cy="276264"/>
          </a:xfrm>
          <a:prstGeom prst="rect">
            <a:avLst/>
          </a:prstGeom>
        </p:spPr>
      </p:pic>
      <p:pic>
        <p:nvPicPr>
          <p:cNvPr id="19" name="Imagen 18">
            <a:extLst>
              <a:ext uri="{FF2B5EF4-FFF2-40B4-BE49-F238E27FC236}">
                <a16:creationId xmlns:a16="http://schemas.microsoft.com/office/drawing/2014/main" id="{B0BED5B0-7C3A-1D2C-9E89-E62276B35507}"/>
              </a:ext>
            </a:extLst>
          </p:cNvPr>
          <p:cNvPicPr>
            <a:picLocks noChangeAspect="1"/>
          </p:cNvPicPr>
          <p:nvPr/>
        </p:nvPicPr>
        <p:blipFill>
          <a:blip r:embed="rId9"/>
          <a:stretch>
            <a:fillRect/>
          </a:stretch>
        </p:blipFill>
        <p:spPr>
          <a:xfrm>
            <a:off x="833479" y="4422114"/>
            <a:ext cx="2991267" cy="1743318"/>
          </a:xfrm>
          <a:prstGeom prst="rect">
            <a:avLst/>
          </a:prstGeom>
        </p:spPr>
      </p:pic>
      <p:sp>
        <p:nvSpPr>
          <p:cNvPr id="20" name="CuadroTexto 19">
            <a:extLst>
              <a:ext uri="{FF2B5EF4-FFF2-40B4-BE49-F238E27FC236}">
                <a16:creationId xmlns:a16="http://schemas.microsoft.com/office/drawing/2014/main" id="{BFEEC44C-66AD-032A-2A6F-5A6F81BA33E2}"/>
              </a:ext>
            </a:extLst>
          </p:cNvPr>
          <p:cNvSpPr txBox="1"/>
          <p:nvPr/>
        </p:nvSpPr>
        <p:spPr>
          <a:xfrm>
            <a:off x="304800" y="1761655"/>
            <a:ext cx="624964" cy="369332"/>
          </a:xfrm>
          <a:prstGeom prst="rect">
            <a:avLst/>
          </a:prstGeom>
          <a:noFill/>
        </p:spPr>
        <p:txBody>
          <a:bodyPr wrap="square" rtlCol="0">
            <a:spAutoFit/>
          </a:bodyPr>
          <a:lstStyle/>
          <a:p>
            <a:r>
              <a:rPr lang="es-ES" dirty="0"/>
              <a:t>1.</a:t>
            </a:r>
          </a:p>
        </p:txBody>
      </p:sp>
      <p:sp>
        <p:nvSpPr>
          <p:cNvPr id="21" name="CuadroTexto 20">
            <a:extLst>
              <a:ext uri="{FF2B5EF4-FFF2-40B4-BE49-F238E27FC236}">
                <a16:creationId xmlns:a16="http://schemas.microsoft.com/office/drawing/2014/main" id="{263B2B96-6DEC-D08A-7756-C67A5482BFE6}"/>
              </a:ext>
            </a:extLst>
          </p:cNvPr>
          <p:cNvSpPr txBox="1"/>
          <p:nvPr/>
        </p:nvSpPr>
        <p:spPr>
          <a:xfrm>
            <a:off x="4175455" y="1761655"/>
            <a:ext cx="624964" cy="369332"/>
          </a:xfrm>
          <a:prstGeom prst="rect">
            <a:avLst/>
          </a:prstGeom>
          <a:noFill/>
        </p:spPr>
        <p:txBody>
          <a:bodyPr wrap="square" rtlCol="0">
            <a:spAutoFit/>
          </a:bodyPr>
          <a:lstStyle/>
          <a:p>
            <a:r>
              <a:rPr lang="es-ES" dirty="0"/>
              <a:t>2.</a:t>
            </a:r>
          </a:p>
        </p:txBody>
      </p:sp>
      <p:sp>
        <p:nvSpPr>
          <p:cNvPr id="22" name="CuadroTexto 21">
            <a:extLst>
              <a:ext uri="{FF2B5EF4-FFF2-40B4-BE49-F238E27FC236}">
                <a16:creationId xmlns:a16="http://schemas.microsoft.com/office/drawing/2014/main" id="{81E2C23E-FA73-5F43-D847-F7302818A9CA}"/>
              </a:ext>
            </a:extLst>
          </p:cNvPr>
          <p:cNvSpPr txBox="1"/>
          <p:nvPr/>
        </p:nvSpPr>
        <p:spPr>
          <a:xfrm>
            <a:off x="7911209" y="1576989"/>
            <a:ext cx="624964" cy="369332"/>
          </a:xfrm>
          <a:prstGeom prst="rect">
            <a:avLst/>
          </a:prstGeom>
          <a:noFill/>
        </p:spPr>
        <p:txBody>
          <a:bodyPr wrap="square" rtlCol="0">
            <a:spAutoFit/>
          </a:bodyPr>
          <a:lstStyle/>
          <a:p>
            <a:r>
              <a:rPr lang="es-ES" dirty="0"/>
              <a:t>3.</a:t>
            </a:r>
          </a:p>
        </p:txBody>
      </p:sp>
      <p:sp>
        <p:nvSpPr>
          <p:cNvPr id="23" name="CuadroTexto 22">
            <a:extLst>
              <a:ext uri="{FF2B5EF4-FFF2-40B4-BE49-F238E27FC236}">
                <a16:creationId xmlns:a16="http://schemas.microsoft.com/office/drawing/2014/main" id="{0DFB0AC5-DA36-2A01-9B90-C12923BBCC5F}"/>
              </a:ext>
            </a:extLst>
          </p:cNvPr>
          <p:cNvSpPr txBox="1"/>
          <p:nvPr/>
        </p:nvSpPr>
        <p:spPr>
          <a:xfrm>
            <a:off x="388682" y="3359745"/>
            <a:ext cx="624964" cy="369332"/>
          </a:xfrm>
          <a:prstGeom prst="rect">
            <a:avLst/>
          </a:prstGeom>
          <a:noFill/>
        </p:spPr>
        <p:txBody>
          <a:bodyPr wrap="square" rtlCol="0">
            <a:spAutoFit/>
          </a:bodyPr>
          <a:lstStyle/>
          <a:p>
            <a:r>
              <a:rPr lang="es-ES" dirty="0"/>
              <a:t>4.</a:t>
            </a:r>
          </a:p>
        </p:txBody>
      </p:sp>
      <p:sp>
        <p:nvSpPr>
          <p:cNvPr id="24" name="CuadroTexto 23">
            <a:extLst>
              <a:ext uri="{FF2B5EF4-FFF2-40B4-BE49-F238E27FC236}">
                <a16:creationId xmlns:a16="http://schemas.microsoft.com/office/drawing/2014/main" id="{42106F51-8769-F6DD-FFAC-28D1CFABBAB7}"/>
              </a:ext>
            </a:extLst>
          </p:cNvPr>
          <p:cNvSpPr txBox="1"/>
          <p:nvPr/>
        </p:nvSpPr>
        <p:spPr>
          <a:xfrm>
            <a:off x="4268193" y="3380750"/>
            <a:ext cx="624964" cy="369332"/>
          </a:xfrm>
          <a:prstGeom prst="rect">
            <a:avLst/>
          </a:prstGeom>
          <a:noFill/>
        </p:spPr>
        <p:txBody>
          <a:bodyPr wrap="square" rtlCol="0">
            <a:spAutoFit/>
          </a:bodyPr>
          <a:lstStyle/>
          <a:p>
            <a:r>
              <a:rPr lang="es-ES" dirty="0"/>
              <a:t>5.</a:t>
            </a:r>
          </a:p>
        </p:txBody>
      </p:sp>
      <p:sp>
        <p:nvSpPr>
          <p:cNvPr id="25" name="CuadroTexto 24">
            <a:extLst>
              <a:ext uri="{FF2B5EF4-FFF2-40B4-BE49-F238E27FC236}">
                <a16:creationId xmlns:a16="http://schemas.microsoft.com/office/drawing/2014/main" id="{2DA497E3-06EF-FC34-1575-1790C08E5E51}"/>
              </a:ext>
            </a:extLst>
          </p:cNvPr>
          <p:cNvSpPr txBox="1"/>
          <p:nvPr/>
        </p:nvSpPr>
        <p:spPr>
          <a:xfrm>
            <a:off x="8160805" y="3389816"/>
            <a:ext cx="624964" cy="369332"/>
          </a:xfrm>
          <a:prstGeom prst="rect">
            <a:avLst/>
          </a:prstGeom>
          <a:noFill/>
        </p:spPr>
        <p:txBody>
          <a:bodyPr wrap="square" rtlCol="0">
            <a:spAutoFit/>
          </a:bodyPr>
          <a:lstStyle/>
          <a:p>
            <a:r>
              <a:rPr lang="es-ES" dirty="0"/>
              <a:t>6.</a:t>
            </a:r>
          </a:p>
        </p:txBody>
      </p:sp>
      <p:sp>
        <p:nvSpPr>
          <p:cNvPr id="26" name="CuadroTexto 25">
            <a:extLst>
              <a:ext uri="{FF2B5EF4-FFF2-40B4-BE49-F238E27FC236}">
                <a16:creationId xmlns:a16="http://schemas.microsoft.com/office/drawing/2014/main" id="{57E0039B-9937-8F55-CE0C-0806B25CAC71}"/>
              </a:ext>
            </a:extLst>
          </p:cNvPr>
          <p:cNvSpPr txBox="1"/>
          <p:nvPr/>
        </p:nvSpPr>
        <p:spPr>
          <a:xfrm>
            <a:off x="388682" y="4320429"/>
            <a:ext cx="624964" cy="369332"/>
          </a:xfrm>
          <a:prstGeom prst="rect">
            <a:avLst/>
          </a:prstGeom>
          <a:noFill/>
        </p:spPr>
        <p:txBody>
          <a:bodyPr wrap="square" rtlCol="0">
            <a:spAutoFit/>
          </a:bodyPr>
          <a:lstStyle/>
          <a:p>
            <a:r>
              <a:rPr lang="es-ES" dirty="0"/>
              <a:t>7.</a:t>
            </a:r>
          </a:p>
        </p:txBody>
      </p:sp>
      <p:sp>
        <p:nvSpPr>
          <p:cNvPr id="27" name="CuadroTexto 26">
            <a:extLst>
              <a:ext uri="{FF2B5EF4-FFF2-40B4-BE49-F238E27FC236}">
                <a16:creationId xmlns:a16="http://schemas.microsoft.com/office/drawing/2014/main" id="{C158847E-DD32-A4A1-1BDD-BEE65E02B38A}"/>
              </a:ext>
            </a:extLst>
          </p:cNvPr>
          <p:cNvSpPr txBox="1"/>
          <p:nvPr/>
        </p:nvSpPr>
        <p:spPr>
          <a:xfrm>
            <a:off x="7223760" y="5669280"/>
            <a:ext cx="3492950" cy="369332"/>
          </a:xfrm>
          <a:prstGeom prst="rect">
            <a:avLst/>
          </a:prstGeom>
          <a:noFill/>
        </p:spPr>
        <p:txBody>
          <a:bodyPr wrap="square" rtlCol="0">
            <a:spAutoFit/>
          </a:bodyPr>
          <a:lstStyle/>
          <a:p>
            <a:r>
              <a:rPr lang="es-ES" dirty="0" err="1">
                <a:hlinkClick r:id="rId10"/>
              </a:rPr>
              <a:t>Linked</a:t>
            </a:r>
            <a:r>
              <a:rPr lang="es-ES" dirty="0">
                <a:hlinkClick r:id="rId10"/>
              </a:rPr>
              <a:t> </a:t>
            </a:r>
            <a:r>
              <a:rPr lang="es-ES" dirty="0" err="1">
                <a:hlinkClick r:id="rId10"/>
              </a:rPr>
              <a:t>to</a:t>
            </a:r>
            <a:r>
              <a:rPr lang="es-ES" dirty="0">
                <a:hlinkClick r:id="rId10"/>
              </a:rPr>
              <a:t> </a:t>
            </a:r>
            <a:r>
              <a:rPr lang="es-ES" dirty="0" err="1">
                <a:hlinkClick r:id="rId10"/>
              </a:rPr>
              <a:t>Github</a:t>
            </a:r>
            <a:endParaRPr lang="es-E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505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62F6AF21-41D0-4F2C-5D00-630AF6A803A1}"/>
              </a:ext>
            </a:extLst>
          </p:cNvPr>
          <p:cNvPicPr>
            <a:picLocks noChangeAspect="1"/>
          </p:cNvPicPr>
          <p:nvPr/>
        </p:nvPicPr>
        <p:blipFill>
          <a:blip r:embed="rId4"/>
          <a:stretch>
            <a:fillRect/>
          </a:stretch>
        </p:blipFill>
        <p:spPr>
          <a:xfrm>
            <a:off x="908384" y="2377615"/>
            <a:ext cx="3467103" cy="1386841"/>
          </a:xfrm>
          <a:prstGeom prst="rect">
            <a:avLst/>
          </a:prstGeom>
        </p:spPr>
      </p:pic>
      <p:pic>
        <p:nvPicPr>
          <p:cNvPr id="6" name="Imagen 5">
            <a:extLst>
              <a:ext uri="{FF2B5EF4-FFF2-40B4-BE49-F238E27FC236}">
                <a16:creationId xmlns:a16="http://schemas.microsoft.com/office/drawing/2014/main" id="{9EB256E3-0B1B-AC0F-EEA6-9C72A5179F27}"/>
              </a:ext>
            </a:extLst>
          </p:cNvPr>
          <p:cNvPicPr>
            <a:picLocks noChangeAspect="1"/>
          </p:cNvPicPr>
          <p:nvPr/>
        </p:nvPicPr>
        <p:blipFill>
          <a:blip r:embed="rId5"/>
          <a:stretch>
            <a:fillRect/>
          </a:stretch>
        </p:blipFill>
        <p:spPr>
          <a:xfrm>
            <a:off x="4797292" y="2424160"/>
            <a:ext cx="1875320" cy="1233644"/>
          </a:xfrm>
          <a:prstGeom prst="rect">
            <a:avLst/>
          </a:prstGeom>
        </p:spPr>
      </p:pic>
      <p:pic>
        <p:nvPicPr>
          <p:cNvPr id="10" name="Imagen 9">
            <a:extLst>
              <a:ext uri="{FF2B5EF4-FFF2-40B4-BE49-F238E27FC236}">
                <a16:creationId xmlns:a16="http://schemas.microsoft.com/office/drawing/2014/main" id="{F899C6BD-7D85-4EDE-BD7F-E4ED1601175F}"/>
              </a:ext>
            </a:extLst>
          </p:cNvPr>
          <p:cNvPicPr>
            <a:picLocks noChangeAspect="1"/>
          </p:cNvPicPr>
          <p:nvPr/>
        </p:nvPicPr>
        <p:blipFill>
          <a:blip r:embed="rId6"/>
          <a:stretch>
            <a:fillRect/>
          </a:stretch>
        </p:blipFill>
        <p:spPr>
          <a:xfrm>
            <a:off x="6561386" y="3977640"/>
            <a:ext cx="1324363" cy="1171838"/>
          </a:xfrm>
          <a:prstGeom prst="rect">
            <a:avLst/>
          </a:prstGeom>
        </p:spPr>
      </p:pic>
      <p:pic>
        <p:nvPicPr>
          <p:cNvPr id="12" name="Imagen 11">
            <a:extLst>
              <a:ext uri="{FF2B5EF4-FFF2-40B4-BE49-F238E27FC236}">
                <a16:creationId xmlns:a16="http://schemas.microsoft.com/office/drawing/2014/main" id="{6C3FAAF7-2D3F-78C2-98F4-02E3C83DBE30}"/>
              </a:ext>
            </a:extLst>
          </p:cNvPr>
          <p:cNvPicPr>
            <a:picLocks noChangeAspect="1"/>
          </p:cNvPicPr>
          <p:nvPr/>
        </p:nvPicPr>
        <p:blipFill>
          <a:blip r:embed="rId7"/>
          <a:stretch>
            <a:fillRect/>
          </a:stretch>
        </p:blipFill>
        <p:spPr>
          <a:xfrm>
            <a:off x="8331655" y="3622138"/>
            <a:ext cx="3269389" cy="1698384"/>
          </a:xfrm>
          <a:prstGeom prst="rect">
            <a:avLst/>
          </a:prstGeom>
        </p:spPr>
      </p:pic>
      <p:pic>
        <p:nvPicPr>
          <p:cNvPr id="14" name="Imagen 13">
            <a:extLst>
              <a:ext uri="{FF2B5EF4-FFF2-40B4-BE49-F238E27FC236}">
                <a16:creationId xmlns:a16="http://schemas.microsoft.com/office/drawing/2014/main" id="{DD41C545-3880-602E-D1DC-0CA2929FE71A}"/>
              </a:ext>
            </a:extLst>
          </p:cNvPr>
          <p:cNvPicPr>
            <a:picLocks noChangeAspect="1"/>
          </p:cNvPicPr>
          <p:nvPr/>
        </p:nvPicPr>
        <p:blipFill>
          <a:blip r:embed="rId8"/>
          <a:stretch>
            <a:fillRect/>
          </a:stretch>
        </p:blipFill>
        <p:spPr>
          <a:xfrm>
            <a:off x="1547799" y="5295815"/>
            <a:ext cx="2612721" cy="150515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55956BA3-FDC6-3663-9EE2-898DED5726D0}"/>
              </a:ext>
            </a:extLst>
          </p:cNvPr>
          <p:cNvPicPr>
            <a:picLocks noChangeAspect="1"/>
          </p:cNvPicPr>
          <p:nvPr/>
        </p:nvPicPr>
        <p:blipFill>
          <a:blip r:embed="rId3"/>
          <a:stretch>
            <a:fillRect/>
          </a:stretch>
        </p:blipFill>
        <p:spPr>
          <a:xfrm>
            <a:off x="1514771" y="3916680"/>
            <a:ext cx="9138850" cy="1905000"/>
          </a:xfrm>
          <a:prstGeom prst="rect">
            <a:avLst/>
          </a:prstGeom>
        </p:spPr>
      </p:pic>
      <p:sp>
        <p:nvSpPr>
          <p:cNvPr id="7" name="CuadroTexto 6">
            <a:extLst>
              <a:ext uri="{FF2B5EF4-FFF2-40B4-BE49-F238E27FC236}">
                <a16:creationId xmlns:a16="http://schemas.microsoft.com/office/drawing/2014/main" id="{00D46A5E-F911-0786-D889-EEC6E92F3F52}"/>
              </a:ext>
            </a:extLst>
          </p:cNvPr>
          <p:cNvSpPr txBox="1"/>
          <p:nvPr/>
        </p:nvSpPr>
        <p:spPr>
          <a:xfrm>
            <a:off x="1036320" y="1686383"/>
            <a:ext cx="10622280" cy="2031325"/>
          </a:xfrm>
          <a:prstGeom prst="rect">
            <a:avLst/>
          </a:prstGeom>
          <a:noFill/>
        </p:spPr>
        <p:txBody>
          <a:bodyPr wrap="square" rtlCol="0">
            <a:spAutoFit/>
          </a:bodyPr>
          <a:lstStyle/>
          <a:p>
            <a:r>
              <a:rPr lang="en-US" sz="2100" dirty="0"/>
              <a:t>The early flights of space exploration were unsuccessful, while the more recent ones have been mostly successful.</a:t>
            </a:r>
          </a:p>
          <a:p>
            <a:r>
              <a:rPr lang="en-US" sz="2100" dirty="0"/>
              <a:t>The launch site CCAFS SLC 40 has accounted for approximately half of all launches, but VAFB SLC 4E and KSC LC 39A have higher success rates.</a:t>
            </a:r>
          </a:p>
          <a:p>
            <a:r>
              <a:rPr lang="en-US" sz="2100" dirty="0"/>
              <a:t>It appears that each new launch increases the overall success rate, and for KSC LC 39A, it typically takes about 25 launches before a successful one occurs.</a:t>
            </a:r>
            <a:endParaRPr lang="es-ES" sz="2100" dirty="0"/>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338A9FE0-DBA8-5444-4176-96DCAAD65F60}"/>
              </a:ext>
            </a:extLst>
          </p:cNvPr>
          <p:cNvPicPr>
            <a:picLocks noChangeAspect="1"/>
          </p:cNvPicPr>
          <p:nvPr/>
        </p:nvPicPr>
        <p:blipFill>
          <a:blip r:embed="rId3"/>
          <a:stretch>
            <a:fillRect/>
          </a:stretch>
        </p:blipFill>
        <p:spPr>
          <a:xfrm>
            <a:off x="973942" y="4130415"/>
            <a:ext cx="9570591" cy="1975950"/>
          </a:xfrm>
          <a:prstGeom prst="rect">
            <a:avLst/>
          </a:prstGeom>
        </p:spPr>
      </p:pic>
      <p:sp>
        <p:nvSpPr>
          <p:cNvPr id="7" name="CuadroTexto 6">
            <a:extLst>
              <a:ext uri="{FF2B5EF4-FFF2-40B4-BE49-F238E27FC236}">
                <a16:creationId xmlns:a16="http://schemas.microsoft.com/office/drawing/2014/main" id="{500AC525-6B7A-5B53-642D-55AC5DB60CF8}"/>
              </a:ext>
            </a:extLst>
          </p:cNvPr>
          <p:cNvSpPr txBox="1"/>
          <p:nvPr/>
        </p:nvSpPr>
        <p:spPr>
          <a:xfrm>
            <a:off x="1173480" y="1767840"/>
            <a:ext cx="9799320" cy="2031325"/>
          </a:xfrm>
          <a:prstGeom prst="rect">
            <a:avLst/>
          </a:prstGeom>
          <a:noFill/>
        </p:spPr>
        <p:txBody>
          <a:bodyPr wrap="square" rtlCol="0">
            <a:spAutoFit/>
          </a:bodyPr>
          <a:lstStyle/>
          <a:p>
            <a:r>
              <a:rPr lang="en-US" sz="2100" dirty="0"/>
              <a:t>The success rate of a launch increases with the payload mass, and most launches carrying payloads over 7000 kg have been successful.</a:t>
            </a:r>
          </a:p>
          <a:p>
            <a:r>
              <a:rPr lang="en-US" sz="2100" dirty="0"/>
              <a:t>KSC LC 39A has a perfect success rate for payloads under 5500 kg, while VAFB SLC 4E has not launched any rockets with payloads exceeding 10,000 kg.</a:t>
            </a:r>
          </a:p>
          <a:p>
            <a:r>
              <a:rPr lang="en-US" sz="2100" dirty="0"/>
              <a:t>The success rate of VAFB SLC 4E increases with the payload mass, but there is no clear relationship between launch site and payload mass in general.</a:t>
            </a:r>
            <a:endParaRPr lang="es-ES" sz="2100" dirty="0"/>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CAB3644B-A6A0-9C33-F22B-7E5048719760}"/>
              </a:ext>
            </a:extLst>
          </p:cNvPr>
          <p:cNvPicPr>
            <a:picLocks noChangeAspect="1"/>
          </p:cNvPicPr>
          <p:nvPr/>
        </p:nvPicPr>
        <p:blipFill>
          <a:blip r:embed="rId3"/>
          <a:stretch>
            <a:fillRect/>
          </a:stretch>
        </p:blipFill>
        <p:spPr>
          <a:xfrm>
            <a:off x="3910314" y="3733170"/>
            <a:ext cx="4371371" cy="2917945"/>
          </a:xfrm>
          <a:prstGeom prst="rect">
            <a:avLst/>
          </a:prstGeom>
        </p:spPr>
      </p:pic>
      <p:sp>
        <p:nvSpPr>
          <p:cNvPr id="7" name="CuadroTexto 6">
            <a:extLst>
              <a:ext uri="{FF2B5EF4-FFF2-40B4-BE49-F238E27FC236}">
                <a16:creationId xmlns:a16="http://schemas.microsoft.com/office/drawing/2014/main" id="{EBDF6C31-D4D8-3441-67FD-E3459021079F}"/>
              </a:ext>
            </a:extLst>
          </p:cNvPr>
          <p:cNvSpPr txBox="1"/>
          <p:nvPr/>
        </p:nvSpPr>
        <p:spPr>
          <a:xfrm>
            <a:off x="1126375" y="1648179"/>
            <a:ext cx="9171709" cy="2031325"/>
          </a:xfrm>
          <a:prstGeom prst="rect">
            <a:avLst/>
          </a:prstGeom>
          <a:noFill/>
        </p:spPr>
        <p:txBody>
          <a:bodyPr wrap="square" rtlCol="0">
            <a:spAutoFit/>
          </a:bodyPr>
          <a:lstStyle/>
          <a:p>
            <a:r>
              <a:rPr lang="en-US" sz="2100" dirty="0"/>
              <a:t>Orbits like ES-L1, GEO, HEO, and SSO have a 100% success rate, while SO orbits have a 0% success rate.</a:t>
            </a:r>
          </a:p>
          <a:p>
            <a:r>
              <a:rPr lang="en-US" sz="2100" dirty="0"/>
              <a:t>Orbits such as GTO, ISS, LEO, MEO, and PO have success rates between 50% and 85%.</a:t>
            </a:r>
          </a:p>
          <a:p>
            <a:r>
              <a:rPr lang="en-US" sz="2100" dirty="0"/>
              <a:t>ES-L1, GEO, HEO, and SSO are the most successful orbits, while GTO has the lowest success rate.</a:t>
            </a:r>
            <a:endParaRPr lang="es-ES" sz="2100" dirty="0"/>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6A8F60F6-30D9-A3B7-3C3A-0DA92585C871}"/>
              </a:ext>
            </a:extLst>
          </p:cNvPr>
          <p:cNvPicPr>
            <a:picLocks noChangeAspect="1"/>
          </p:cNvPicPr>
          <p:nvPr/>
        </p:nvPicPr>
        <p:blipFill>
          <a:blip r:embed="rId3"/>
          <a:srcRect/>
          <a:stretch/>
        </p:blipFill>
        <p:spPr>
          <a:xfrm>
            <a:off x="1052091" y="4297680"/>
            <a:ext cx="9444036" cy="1928712"/>
          </a:xfrm>
          <a:prstGeom prst="rect">
            <a:avLst/>
          </a:prstGeom>
        </p:spPr>
      </p:pic>
      <p:sp>
        <p:nvSpPr>
          <p:cNvPr id="7" name="CuadroTexto 6">
            <a:extLst>
              <a:ext uri="{FF2B5EF4-FFF2-40B4-BE49-F238E27FC236}">
                <a16:creationId xmlns:a16="http://schemas.microsoft.com/office/drawing/2014/main" id="{9048631A-8303-5BD5-78F8-0D4D97AFA8F2}"/>
              </a:ext>
            </a:extLst>
          </p:cNvPr>
          <p:cNvSpPr txBox="1"/>
          <p:nvPr/>
        </p:nvSpPr>
        <p:spPr>
          <a:xfrm>
            <a:off x="1950720" y="1783080"/>
            <a:ext cx="7863840" cy="2354491"/>
          </a:xfrm>
          <a:prstGeom prst="rect">
            <a:avLst/>
          </a:prstGeom>
          <a:noFill/>
        </p:spPr>
        <p:txBody>
          <a:bodyPr wrap="square" rtlCol="0">
            <a:spAutoFit/>
          </a:bodyPr>
          <a:lstStyle/>
          <a:p>
            <a:r>
              <a:rPr lang="en-US" sz="2100" dirty="0"/>
              <a:t>The success of LEO orbits seems to be linked to the number of flights, while there appears to be no correlation between flight number and success in GTO orbits.</a:t>
            </a:r>
          </a:p>
          <a:p>
            <a:r>
              <a:rPr lang="en-US" sz="2100" dirty="0"/>
              <a:t>For most orbits, including LEO, ISS, PO, SSO, MEO, and VLEO, successful landing rates tend to increase with the number of flights.</a:t>
            </a:r>
          </a:p>
          <a:p>
            <a:r>
              <a:rPr lang="en-US" sz="2100" dirty="0"/>
              <a:t>However, there is no such relationship between flight number and orbit for GTO.</a:t>
            </a:r>
            <a:endParaRPr lang="es-ES" sz="2100" dirty="0"/>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03D19A78-9BF3-B246-E403-8FDDFA8AD028}"/>
              </a:ext>
            </a:extLst>
          </p:cNvPr>
          <p:cNvPicPr>
            <a:picLocks noChangeAspect="1"/>
          </p:cNvPicPr>
          <p:nvPr/>
        </p:nvPicPr>
        <p:blipFill>
          <a:blip r:embed="rId3"/>
          <a:stretch>
            <a:fillRect/>
          </a:stretch>
        </p:blipFill>
        <p:spPr>
          <a:xfrm>
            <a:off x="553787" y="4096463"/>
            <a:ext cx="10515601" cy="2129930"/>
          </a:xfrm>
          <a:prstGeom prst="rect">
            <a:avLst/>
          </a:prstGeom>
        </p:spPr>
      </p:pic>
      <p:sp>
        <p:nvSpPr>
          <p:cNvPr id="7" name="CuadroTexto 6">
            <a:extLst>
              <a:ext uri="{FF2B5EF4-FFF2-40B4-BE49-F238E27FC236}">
                <a16:creationId xmlns:a16="http://schemas.microsoft.com/office/drawing/2014/main" id="{0F20606E-B42F-01EB-CB61-D6059C3D7290}"/>
              </a:ext>
            </a:extLst>
          </p:cNvPr>
          <p:cNvSpPr txBox="1"/>
          <p:nvPr/>
        </p:nvSpPr>
        <p:spPr>
          <a:xfrm>
            <a:off x="2369819" y="1632518"/>
            <a:ext cx="7482840" cy="2031325"/>
          </a:xfrm>
          <a:prstGeom prst="rect">
            <a:avLst/>
          </a:prstGeom>
          <a:noFill/>
        </p:spPr>
        <p:txBody>
          <a:bodyPr wrap="square" rtlCol="0">
            <a:spAutoFit/>
          </a:bodyPr>
          <a:lstStyle/>
          <a:p>
            <a:r>
              <a:rPr lang="en-US" sz="2100" dirty="0"/>
              <a:t>Heavy payloads have a negative impact on GTO orbits but a positive impact on GTO and Polar LEO (ISS) orbits.</a:t>
            </a:r>
          </a:p>
          <a:p>
            <a:r>
              <a:rPr lang="en-US" sz="2100" dirty="0"/>
              <a:t>In orbits like LEO, ISS, PO, and SSO, successful landing rates tend to increase with payload mass.</a:t>
            </a:r>
          </a:p>
          <a:p>
            <a:r>
              <a:rPr lang="en-US" sz="2100" dirty="0"/>
              <a:t>However, there is no clear relationship between payload and orbit for successful or unsuccessful landings in GEO orbits.</a:t>
            </a:r>
            <a:endParaRPr lang="es-ES" sz="2100" dirty="0"/>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988E7D86-7A81-DE56-F357-37B709CF7EE3}"/>
              </a:ext>
            </a:extLst>
          </p:cNvPr>
          <p:cNvPicPr>
            <a:picLocks noChangeAspect="1"/>
          </p:cNvPicPr>
          <p:nvPr/>
        </p:nvPicPr>
        <p:blipFill>
          <a:blip r:embed="rId3"/>
          <a:stretch>
            <a:fillRect/>
          </a:stretch>
        </p:blipFill>
        <p:spPr>
          <a:xfrm>
            <a:off x="3832755" y="3429000"/>
            <a:ext cx="4390112" cy="3122323"/>
          </a:xfrm>
          <a:prstGeom prst="rect">
            <a:avLst/>
          </a:prstGeom>
        </p:spPr>
      </p:pic>
      <p:sp>
        <p:nvSpPr>
          <p:cNvPr id="7" name="CuadroTexto 6">
            <a:extLst>
              <a:ext uri="{FF2B5EF4-FFF2-40B4-BE49-F238E27FC236}">
                <a16:creationId xmlns:a16="http://schemas.microsoft.com/office/drawing/2014/main" id="{02B05BC0-71C4-FCFE-E4B3-6FB9EC9F08D2}"/>
              </a:ext>
            </a:extLst>
          </p:cNvPr>
          <p:cNvSpPr txBox="1"/>
          <p:nvPr/>
        </p:nvSpPr>
        <p:spPr>
          <a:xfrm>
            <a:off x="2773680" y="1399552"/>
            <a:ext cx="7071360" cy="2031325"/>
          </a:xfrm>
          <a:prstGeom prst="rect">
            <a:avLst/>
          </a:prstGeom>
          <a:noFill/>
        </p:spPr>
        <p:txBody>
          <a:bodyPr wrap="square" rtlCol="0">
            <a:spAutoFit/>
          </a:bodyPr>
          <a:lstStyle/>
          <a:p>
            <a:r>
              <a:rPr lang="en-US" sz="2100" dirty="0"/>
              <a:t>The success rate increased significantly between 2013 and 2020, with an increase of about 80%.</a:t>
            </a:r>
          </a:p>
          <a:p>
            <a:r>
              <a:rPr lang="en-US" sz="2100" dirty="0"/>
              <a:t>However, the success rate remained stable between 2010 and 2013 and between 2014 and 2015.</a:t>
            </a:r>
          </a:p>
          <a:p>
            <a:r>
              <a:rPr lang="en-US" sz="2100" dirty="0"/>
              <a:t>Additionally, the success rate decreased between 2017 and 2018 and between 2019 and 2020.</a:t>
            </a:r>
            <a:endParaRPr lang="es-ES" sz="2100" dirty="0"/>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2382930"/>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100" dirty="0"/>
              <a:t>There are four distinct launch sites used in the space missions.</a:t>
            </a:r>
            <a:endParaRPr lang="en-US" sz="21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08436CF7-5B09-15F4-7B4C-47328535BCC3}"/>
              </a:ext>
            </a:extLst>
          </p:cNvPr>
          <p:cNvPicPr>
            <a:picLocks noChangeAspect="1"/>
          </p:cNvPicPr>
          <p:nvPr/>
        </p:nvPicPr>
        <p:blipFill>
          <a:blip r:embed="rId3"/>
          <a:stretch>
            <a:fillRect/>
          </a:stretch>
        </p:blipFill>
        <p:spPr>
          <a:xfrm>
            <a:off x="770010" y="1750353"/>
            <a:ext cx="5914033" cy="549049"/>
          </a:xfrm>
          <a:prstGeom prst="rect">
            <a:avLst/>
          </a:prstGeom>
        </p:spPr>
      </p:pic>
      <p:pic>
        <p:nvPicPr>
          <p:cNvPr id="8" name="Imagen 7">
            <a:extLst>
              <a:ext uri="{FF2B5EF4-FFF2-40B4-BE49-F238E27FC236}">
                <a16:creationId xmlns:a16="http://schemas.microsoft.com/office/drawing/2014/main" id="{F1D02A40-5BAA-332A-CC1F-7C2FABF67151}"/>
              </a:ext>
            </a:extLst>
          </p:cNvPr>
          <p:cNvPicPr>
            <a:picLocks noChangeAspect="1"/>
          </p:cNvPicPr>
          <p:nvPr/>
        </p:nvPicPr>
        <p:blipFill>
          <a:blip r:embed="rId4"/>
          <a:stretch>
            <a:fillRect/>
          </a:stretch>
        </p:blipFill>
        <p:spPr>
          <a:xfrm>
            <a:off x="824848" y="3675481"/>
            <a:ext cx="1775070" cy="235009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selects all columns (*) from the SPACEXTBL table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starts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LIKE ‘CCA%’ condition ensures that only records where the launch site begins with “CCA” area included.</a:t>
            </a:r>
          </a:p>
          <a:p>
            <a:pPr>
              <a:lnSpc>
                <a:spcPct val="100000"/>
              </a:lnSpc>
              <a:spcBef>
                <a:spcPts val="1400"/>
              </a:spcBef>
            </a:pPr>
            <a:r>
              <a:rPr lang="en-US" sz="2200" dirty="0">
                <a:solidFill>
                  <a:schemeClr val="accent3">
                    <a:lumMod val="25000"/>
                  </a:schemeClr>
                </a:solidFill>
                <a:latin typeface="Abadi" panose="020B0604020104020204" pitchFamily="34" charset="0"/>
              </a:rPr>
              <a:t>The limit 5 clause limits the results to the first 5 rows.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073E0A5E-28A6-A8EE-0290-136BF94ECAD0}"/>
              </a:ext>
            </a:extLst>
          </p:cNvPr>
          <p:cNvPicPr>
            <a:picLocks noChangeAspect="1"/>
          </p:cNvPicPr>
          <p:nvPr/>
        </p:nvPicPr>
        <p:blipFill>
          <a:blip r:embed="rId3"/>
          <a:stretch>
            <a:fillRect/>
          </a:stretch>
        </p:blipFill>
        <p:spPr>
          <a:xfrm>
            <a:off x="904150" y="1825624"/>
            <a:ext cx="5862410" cy="311945"/>
          </a:xfrm>
          <a:prstGeom prst="rect">
            <a:avLst/>
          </a:prstGeom>
        </p:spPr>
      </p:pic>
      <p:pic>
        <p:nvPicPr>
          <p:cNvPr id="10" name="Imagen 9">
            <a:extLst>
              <a:ext uri="{FF2B5EF4-FFF2-40B4-BE49-F238E27FC236}">
                <a16:creationId xmlns:a16="http://schemas.microsoft.com/office/drawing/2014/main" id="{90F4F8D0-19FD-C8E6-3DB8-5749C617C749}"/>
              </a:ext>
            </a:extLst>
          </p:cNvPr>
          <p:cNvPicPr>
            <a:picLocks noChangeAspect="1"/>
          </p:cNvPicPr>
          <p:nvPr/>
        </p:nvPicPr>
        <p:blipFill>
          <a:blip r:embed="rId4"/>
          <a:stretch>
            <a:fillRect/>
          </a:stretch>
        </p:blipFill>
        <p:spPr>
          <a:xfrm>
            <a:off x="2073154" y="4481276"/>
            <a:ext cx="8274806" cy="22350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10B6445A-B9DB-F7D3-94BE-82834A0C909D}"/>
              </a:ext>
            </a:extLst>
          </p:cNvPr>
          <p:cNvPicPr>
            <a:picLocks noChangeAspect="1"/>
          </p:cNvPicPr>
          <p:nvPr/>
        </p:nvPicPr>
        <p:blipFill>
          <a:blip r:embed="rId3"/>
          <a:stretch>
            <a:fillRect/>
          </a:stretch>
        </p:blipFill>
        <p:spPr>
          <a:xfrm>
            <a:off x="770011" y="1763348"/>
            <a:ext cx="6240389" cy="350584"/>
          </a:xfrm>
          <a:prstGeom prst="rect">
            <a:avLst/>
          </a:prstGeom>
        </p:spPr>
      </p:pic>
      <p:sp>
        <p:nvSpPr>
          <p:cNvPr id="8" name="Rectangle 2">
            <a:extLst>
              <a:ext uri="{FF2B5EF4-FFF2-40B4-BE49-F238E27FC236}">
                <a16:creationId xmlns:a16="http://schemas.microsoft.com/office/drawing/2014/main" id="{E102A6D0-2ACE-1E91-A5AB-60A7D8DC9288}"/>
              </a:ext>
            </a:extLst>
          </p:cNvPr>
          <p:cNvSpPr>
            <a:spLocks noChangeArrowheads="1"/>
          </p:cNvSpPr>
          <p:nvPr/>
        </p:nvSpPr>
        <p:spPr bwMode="auto">
          <a:xfrm>
            <a:off x="434731" y="2251560"/>
            <a:ext cx="113385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query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calculates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sum </a:t>
            </a:r>
            <a:r>
              <a:rPr kumimoji="0" lang="es-ES" altLang="es-ES" sz="2100" b="0" i="0" u="none" strike="noStrike" cap="none" normalizeH="0" baseline="0" dirty="0" err="1">
                <a:ln>
                  <a:noFill/>
                </a:ln>
                <a:solidFill>
                  <a:schemeClr val="tx1"/>
                </a:solidFill>
                <a:effectLst/>
                <a:latin typeface="Abadi" panose="020B0604020104020204" pitchFamily="34" charset="0"/>
              </a:rPr>
              <a:t>of</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PAYLOAD_MASS_KG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all</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rows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where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Customer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equals</a:t>
            </a:r>
            <a:r>
              <a:rPr kumimoji="0" lang="es-ES" altLang="es-ES" sz="2100" b="0" i="0" u="none" strike="noStrike" cap="none" normalizeH="0" baseline="0" dirty="0">
                <a:ln>
                  <a:noFill/>
                </a:ln>
                <a:solidFill>
                  <a:schemeClr val="tx1"/>
                </a:solidFill>
                <a:effectLst/>
                <a:latin typeface="Abadi" panose="020B0604020104020204" pitchFamily="34" charset="0"/>
              </a:rPr>
              <a:t> "NASA (CRS)".</a:t>
            </a:r>
            <a:endParaRPr lang="es-ES" altLang="es-ES" sz="2100" dirty="0">
              <a:latin typeface="Abadi" panose="020B0604020104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SUM() </a:t>
            </a:r>
            <a:r>
              <a:rPr kumimoji="0" lang="es-ES" altLang="es-ES" sz="2100" b="0" i="0" u="none" strike="noStrike" cap="none" normalizeH="0" baseline="0" dirty="0" err="1">
                <a:ln>
                  <a:noFill/>
                </a:ln>
                <a:solidFill>
                  <a:schemeClr val="tx1"/>
                </a:solidFill>
                <a:effectLst/>
                <a:latin typeface="Abadi" panose="020B0604020104020204" pitchFamily="34" charset="0"/>
              </a:rPr>
              <a:t>function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aggregates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values</a:t>
            </a:r>
            <a:r>
              <a:rPr kumimoji="0" lang="es-ES" altLang="es-ES" sz="2100" b="0" i="0" u="none" strike="noStrike" cap="none" normalizeH="0" baseline="0" dirty="0">
                <a:ln>
                  <a:noFill/>
                </a:ln>
                <a:solidFill>
                  <a:schemeClr val="tx1"/>
                </a:solidFill>
                <a:effectLst/>
                <a:latin typeface="Abadi" panose="020B0604020104020204" pitchFamily="34" charset="0"/>
              </a:rPr>
              <a:t>, and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AS </a:t>
            </a:r>
            <a:r>
              <a:rPr kumimoji="0" lang="es-ES" altLang="es-ES" sz="2100" b="0" i="0" u="none" strike="noStrike" cap="none" normalizeH="0" baseline="0" dirty="0" err="1">
                <a:ln>
                  <a:noFill/>
                </a:ln>
                <a:solidFill>
                  <a:schemeClr val="tx1"/>
                </a:solidFill>
                <a:effectLst/>
                <a:latin typeface="Abadi" panose="020B0604020104020204" pitchFamily="34" charset="0"/>
              </a:rPr>
              <a:t>Total_Payload_Mass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clause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assigns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an</a:t>
            </a:r>
            <a:r>
              <a:rPr kumimoji="0" lang="es-ES" altLang="es-ES" sz="2100" b="0" i="0" u="none" strike="noStrike" cap="none" normalizeH="0" baseline="0" dirty="0">
                <a:ln>
                  <a:noFill/>
                </a:ln>
                <a:solidFill>
                  <a:schemeClr val="tx1"/>
                </a:solidFill>
                <a:effectLst/>
                <a:latin typeface="Abadi" panose="020B0604020104020204" pitchFamily="34" charset="0"/>
              </a:rPr>
              <a:t> alias </a:t>
            </a:r>
            <a:r>
              <a:rPr kumimoji="0" lang="es-ES" altLang="es-ES" sz="2100" b="0" i="0" u="none" strike="noStrike" cap="none" normalizeH="0" baseline="0" dirty="0" err="1">
                <a:ln>
                  <a:noFill/>
                </a:ln>
                <a:solidFill>
                  <a:schemeClr val="tx1"/>
                </a:solidFill>
                <a:effectLst/>
                <a:latin typeface="Abadi" panose="020B0604020104020204" pitchFamily="34" charset="0"/>
              </a:rPr>
              <a:t>to</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calculated</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value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better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readability</a:t>
            </a:r>
            <a:r>
              <a:rPr kumimoji="0" lang="es-ES" altLang="es-ES" sz="2100" b="0" i="0" u="none" strike="noStrike" cap="none" normalizeH="0" baseline="0" dirty="0">
                <a:ln>
                  <a:noFill/>
                </a:ln>
                <a:solidFill>
                  <a:schemeClr val="tx1"/>
                </a:solidFill>
                <a:effectLst/>
                <a:latin typeface="Abadi" panose="020B0604020104020204" pitchFamily="34" charset="0"/>
              </a:rPr>
              <a:t> </a:t>
            </a:r>
          </a:p>
        </p:txBody>
      </p:sp>
      <p:pic>
        <p:nvPicPr>
          <p:cNvPr id="10" name="Imagen 9">
            <a:extLst>
              <a:ext uri="{FF2B5EF4-FFF2-40B4-BE49-F238E27FC236}">
                <a16:creationId xmlns:a16="http://schemas.microsoft.com/office/drawing/2014/main" id="{939DA00F-46C2-1A3E-2385-CBA1191A1178}"/>
              </a:ext>
            </a:extLst>
          </p:cNvPr>
          <p:cNvPicPr>
            <a:picLocks noChangeAspect="1"/>
          </p:cNvPicPr>
          <p:nvPr/>
        </p:nvPicPr>
        <p:blipFill>
          <a:blip r:embed="rId4"/>
          <a:srcRect r="54440"/>
          <a:stretch/>
        </p:blipFill>
        <p:spPr>
          <a:xfrm>
            <a:off x="959110" y="4287009"/>
            <a:ext cx="1387850" cy="5134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65ED9D85-2981-765B-4F02-1E6F196B9E21}"/>
              </a:ext>
            </a:extLst>
          </p:cNvPr>
          <p:cNvPicPr>
            <a:picLocks noChangeAspect="1"/>
          </p:cNvPicPr>
          <p:nvPr/>
        </p:nvPicPr>
        <p:blipFill>
          <a:blip r:embed="rId3"/>
          <a:stretch>
            <a:fillRect/>
          </a:stretch>
        </p:blipFill>
        <p:spPr>
          <a:xfrm>
            <a:off x="770011" y="1704947"/>
            <a:ext cx="8954708" cy="549048"/>
          </a:xfrm>
          <a:prstGeom prst="rect">
            <a:avLst/>
          </a:prstGeom>
        </p:spPr>
      </p:pic>
      <p:sp>
        <p:nvSpPr>
          <p:cNvPr id="9" name="Rectangle 2">
            <a:extLst>
              <a:ext uri="{FF2B5EF4-FFF2-40B4-BE49-F238E27FC236}">
                <a16:creationId xmlns:a16="http://schemas.microsoft.com/office/drawing/2014/main" id="{148D00C4-EC4D-831A-37FE-E35C4C575E88}"/>
              </a:ext>
            </a:extLst>
          </p:cNvPr>
          <p:cNvSpPr>
            <a:spLocks noChangeArrowheads="1"/>
          </p:cNvSpPr>
          <p:nvPr/>
        </p:nvSpPr>
        <p:spPr bwMode="auto">
          <a:xfrm>
            <a:off x="770011" y="2467466"/>
            <a:ext cx="106527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query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calculates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average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of</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PAYLOAD_MASS_KG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all</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rows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where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Booster_Version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equals</a:t>
            </a:r>
            <a:r>
              <a:rPr kumimoji="0" lang="es-ES" altLang="es-ES" sz="2100" b="0" i="0" u="none" strike="noStrike" cap="none" normalizeH="0" baseline="0" dirty="0">
                <a:ln>
                  <a:noFill/>
                </a:ln>
                <a:solidFill>
                  <a:schemeClr val="tx1"/>
                </a:solidFill>
                <a:effectLst/>
                <a:latin typeface="Abadi" panose="020B0604020104020204" pitchFamily="34" charset="0"/>
              </a:rPr>
              <a:t> “</a:t>
            </a:r>
            <a:r>
              <a:rPr lang="es-ES" altLang="es-ES" sz="2100" dirty="0">
                <a:latin typeface="Abadi" panose="020B0604020104020204" pitchFamily="34" charset="0"/>
              </a:rPr>
              <a:t>F9 v1.1”</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AVG() </a:t>
            </a:r>
            <a:r>
              <a:rPr kumimoji="0" lang="es-ES" altLang="es-ES" sz="2100" b="0" i="0" u="none" strike="noStrike" cap="none" normalizeH="0" baseline="0" dirty="0" err="1">
                <a:ln>
                  <a:noFill/>
                </a:ln>
                <a:solidFill>
                  <a:schemeClr val="tx1"/>
                </a:solidFill>
                <a:effectLst/>
                <a:latin typeface="Abadi" panose="020B0604020104020204" pitchFamily="34" charset="0"/>
              </a:rPr>
              <a:t>function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aggregates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values</a:t>
            </a:r>
            <a:r>
              <a:rPr kumimoji="0" lang="es-ES" altLang="es-ES" sz="2100" b="0" i="0" u="none" strike="noStrike" cap="none" normalizeH="0" baseline="0" dirty="0">
                <a:ln>
                  <a:noFill/>
                </a:ln>
                <a:solidFill>
                  <a:schemeClr val="tx1"/>
                </a:solidFill>
                <a:effectLst/>
                <a:latin typeface="Abadi" panose="020B0604020104020204" pitchFamily="34" charset="0"/>
              </a:rPr>
              <a:t>, and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AS </a:t>
            </a:r>
            <a:r>
              <a:rPr kumimoji="0" lang="es-ES" altLang="es-ES" sz="2100" b="0" i="0" u="none" strike="noStrike" cap="none" normalizeH="0" baseline="0" dirty="0" err="1">
                <a:ln>
                  <a:noFill/>
                </a:ln>
                <a:solidFill>
                  <a:schemeClr val="tx1"/>
                </a:solidFill>
                <a:effectLst/>
                <a:latin typeface="Abadi" panose="020B0604020104020204" pitchFamily="34" charset="0"/>
              </a:rPr>
              <a:t>Average_Payload_Mass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clause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assigns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an</a:t>
            </a:r>
            <a:r>
              <a:rPr kumimoji="0" lang="es-ES" altLang="es-ES" sz="2100" b="0" i="0" u="none" strike="noStrike" cap="none" normalizeH="0" baseline="0" dirty="0">
                <a:ln>
                  <a:noFill/>
                </a:ln>
                <a:solidFill>
                  <a:schemeClr val="tx1"/>
                </a:solidFill>
                <a:effectLst/>
                <a:latin typeface="Abadi" panose="020B0604020104020204" pitchFamily="34" charset="0"/>
              </a:rPr>
              <a:t> alias </a:t>
            </a:r>
            <a:r>
              <a:rPr kumimoji="0" lang="es-ES" altLang="es-ES" sz="2100" b="0" i="0" u="none" strike="noStrike" cap="none" normalizeH="0" baseline="0" dirty="0" err="1">
                <a:ln>
                  <a:noFill/>
                </a:ln>
                <a:solidFill>
                  <a:schemeClr val="tx1"/>
                </a:solidFill>
                <a:effectLst/>
                <a:latin typeface="Abadi" panose="020B0604020104020204" pitchFamily="34" charset="0"/>
              </a:rPr>
              <a:t>to</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calculated</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value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better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readability</a:t>
            </a:r>
            <a:r>
              <a:rPr kumimoji="0" lang="es-ES" altLang="es-ES" sz="2100" b="0" i="0" u="none" strike="noStrike" cap="none" normalizeH="0" baseline="0" dirty="0">
                <a:ln>
                  <a:noFill/>
                </a:ln>
                <a:solidFill>
                  <a:schemeClr val="tx1"/>
                </a:solidFill>
                <a:effectLst/>
                <a:latin typeface="Abadi" panose="020B0604020104020204" pitchFamily="34" charset="0"/>
              </a:rPr>
              <a:t>. </a:t>
            </a:r>
          </a:p>
        </p:txBody>
      </p:sp>
      <p:pic>
        <p:nvPicPr>
          <p:cNvPr id="11" name="Imagen 10">
            <a:extLst>
              <a:ext uri="{FF2B5EF4-FFF2-40B4-BE49-F238E27FC236}">
                <a16:creationId xmlns:a16="http://schemas.microsoft.com/office/drawing/2014/main" id="{14A85901-EFAB-F417-E441-75AFBA236441}"/>
              </a:ext>
            </a:extLst>
          </p:cNvPr>
          <p:cNvPicPr>
            <a:picLocks noChangeAspect="1"/>
          </p:cNvPicPr>
          <p:nvPr/>
        </p:nvPicPr>
        <p:blipFill>
          <a:blip r:embed="rId4"/>
          <a:stretch>
            <a:fillRect/>
          </a:stretch>
        </p:blipFill>
        <p:spPr>
          <a:xfrm>
            <a:off x="1173431" y="4209342"/>
            <a:ext cx="2345172" cy="52881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1C0C0903-8C32-75D2-E7C8-011A22596939}"/>
              </a:ext>
            </a:extLst>
          </p:cNvPr>
          <p:cNvPicPr>
            <a:picLocks noChangeAspect="1"/>
          </p:cNvPicPr>
          <p:nvPr/>
        </p:nvPicPr>
        <p:blipFill>
          <a:blip r:embed="rId3"/>
          <a:stretch>
            <a:fillRect/>
          </a:stretch>
        </p:blipFill>
        <p:spPr>
          <a:xfrm>
            <a:off x="770010" y="1640184"/>
            <a:ext cx="10067697" cy="401637"/>
          </a:xfrm>
          <a:prstGeom prst="rect">
            <a:avLst/>
          </a:prstGeom>
        </p:spPr>
      </p:pic>
      <p:sp>
        <p:nvSpPr>
          <p:cNvPr id="7" name="Rectangle 1">
            <a:extLst>
              <a:ext uri="{FF2B5EF4-FFF2-40B4-BE49-F238E27FC236}">
                <a16:creationId xmlns:a16="http://schemas.microsoft.com/office/drawing/2014/main" id="{7B15D9D5-422A-D992-DF0D-4246BF6F5C93}"/>
              </a:ext>
            </a:extLst>
          </p:cNvPr>
          <p:cNvSpPr>
            <a:spLocks noChangeArrowheads="1"/>
          </p:cNvSpPr>
          <p:nvPr/>
        </p:nvSpPr>
        <p:spPr bwMode="auto">
          <a:xfrm>
            <a:off x="770010" y="2325537"/>
            <a:ext cx="992124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query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selects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minimum</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earliest</a:t>
            </a:r>
            <a:r>
              <a:rPr kumimoji="0" lang="es-ES" altLang="es-ES" sz="2100" b="0" i="0" u="none" strike="noStrike" cap="none" normalizeH="0" baseline="0" dirty="0">
                <a:ln>
                  <a:noFill/>
                </a:ln>
                <a:solidFill>
                  <a:schemeClr val="tx1"/>
                </a:solidFill>
                <a:effectLst/>
                <a:latin typeface="Abadi" panose="020B0604020104020204" pitchFamily="34" charset="0"/>
              </a:rPr>
              <a:t>) date </a:t>
            </a:r>
            <a:r>
              <a:rPr kumimoji="0" lang="es-ES" altLang="es-ES" sz="2100" b="0" i="0" u="none" strike="noStrike" cap="none" normalizeH="0" baseline="0" dirty="0" err="1">
                <a:ln>
                  <a:noFill/>
                </a:ln>
                <a:solidFill>
                  <a:schemeClr val="tx1"/>
                </a:solidFill>
                <a:effectLst/>
                <a:latin typeface="Abadi" panose="020B0604020104020204" pitchFamily="34" charset="0"/>
              </a:rPr>
              <a:t>from</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Date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all</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rows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where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Landing_Outcome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equals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Success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ground</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pad</a:t>
            </a:r>
            <a:r>
              <a:rPr kumimoji="0" lang="es-ES" altLang="es-ES" sz="2100" b="0" i="0" u="none" strike="noStrike" cap="none" normalizeH="0" baseline="0" dirty="0">
                <a:ln>
                  <a:noFill/>
                </a:ln>
                <a:solidFill>
                  <a:schemeClr val="tx1"/>
                </a:solidFill>
                <a:effectLst/>
                <a:latin typeface="Abadi" panose="020B0604020104020204" pitchFamily="34" charset="0"/>
              </a:rPr>
              <a:t>)".</a:t>
            </a:r>
            <a:endParaRPr lang="es-ES" altLang="es-ES" sz="2100" dirty="0">
              <a:latin typeface="Abadi" panose="020B0604020104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MIN() </a:t>
            </a:r>
            <a:r>
              <a:rPr kumimoji="0" lang="es-ES" altLang="es-ES" sz="2100" b="0" i="0" u="none" strike="noStrike" cap="none" normalizeH="0" baseline="0" dirty="0" err="1">
                <a:ln>
                  <a:noFill/>
                </a:ln>
                <a:solidFill>
                  <a:schemeClr val="tx1"/>
                </a:solidFill>
                <a:effectLst/>
                <a:latin typeface="Abadi" panose="020B0604020104020204" pitchFamily="34" charset="0"/>
              </a:rPr>
              <a:t>function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finds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smallest</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value</a:t>
            </a:r>
            <a:r>
              <a:rPr kumimoji="0" lang="es-ES" altLang="es-ES" sz="2100" b="0" i="0" u="none" strike="noStrike" cap="none" normalizeH="0" baseline="0" dirty="0">
                <a:ln>
                  <a:noFill/>
                </a:ln>
                <a:solidFill>
                  <a:schemeClr val="tx1"/>
                </a:solidFill>
                <a:effectLst/>
                <a:latin typeface="Abadi" panose="020B0604020104020204" pitchFamily="34" charset="0"/>
              </a:rPr>
              <a:t>, and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AS </a:t>
            </a:r>
            <a:r>
              <a:rPr kumimoji="0" lang="es-ES" altLang="es-ES" sz="2100" b="0" i="0" u="none" strike="noStrike" cap="none" normalizeH="0" baseline="0" dirty="0" err="1">
                <a:ln>
                  <a:noFill/>
                </a:ln>
                <a:solidFill>
                  <a:schemeClr val="tx1"/>
                </a:solidFill>
                <a:effectLst/>
                <a:latin typeface="Abadi" panose="020B0604020104020204" pitchFamily="34" charset="0"/>
              </a:rPr>
              <a:t>First_Successful_Landing_Date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clause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assigns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an</a:t>
            </a:r>
            <a:r>
              <a:rPr kumimoji="0" lang="es-ES" altLang="es-ES" sz="2100" b="0" i="0" u="none" strike="noStrike" cap="none" normalizeH="0" baseline="0" dirty="0">
                <a:ln>
                  <a:noFill/>
                </a:ln>
                <a:solidFill>
                  <a:schemeClr val="tx1"/>
                </a:solidFill>
                <a:effectLst/>
                <a:latin typeface="Abadi" panose="020B0604020104020204" pitchFamily="34" charset="0"/>
              </a:rPr>
              <a:t> alias </a:t>
            </a:r>
            <a:r>
              <a:rPr kumimoji="0" lang="es-ES" altLang="es-ES" sz="2100" b="0" i="0" u="none" strike="noStrike" cap="none" normalizeH="0" baseline="0" dirty="0" err="1">
                <a:ln>
                  <a:noFill/>
                </a:ln>
                <a:solidFill>
                  <a:schemeClr val="tx1"/>
                </a:solidFill>
                <a:effectLst/>
                <a:latin typeface="Abadi" panose="020B0604020104020204" pitchFamily="34" charset="0"/>
              </a:rPr>
              <a:t>to</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calculated</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value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better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readability</a:t>
            </a:r>
            <a:r>
              <a:rPr kumimoji="0" lang="es-ES" altLang="es-ES" sz="2100" b="0" i="0" u="none" strike="noStrike" cap="none" normalizeH="0" baseline="0" dirty="0">
                <a:ln>
                  <a:noFill/>
                </a:ln>
                <a:solidFill>
                  <a:schemeClr val="tx1"/>
                </a:solidFill>
                <a:effectLst/>
                <a:latin typeface="Abadi" panose="020B0604020104020204" pitchFamily="34" charset="0"/>
              </a:rPr>
              <a:t>. </a:t>
            </a:r>
          </a:p>
        </p:txBody>
      </p:sp>
      <p:pic>
        <p:nvPicPr>
          <p:cNvPr id="9" name="Imagen 8">
            <a:extLst>
              <a:ext uri="{FF2B5EF4-FFF2-40B4-BE49-F238E27FC236}">
                <a16:creationId xmlns:a16="http://schemas.microsoft.com/office/drawing/2014/main" id="{D8E3BD28-2C9A-C559-AABF-6B11B98275E9}"/>
              </a:ext>
            </a:extLst>
          </p:cNvPr>
          <p:cNvPicPr>
            <a:picLocks noChangeAspect="1"/>
          </p:cNvPicPr>
          <p:nvPr/>
        </p:nvPicPr>
        <p:blipFill>
          <a:blip r:embed="rId4"/>
          <a:stretch>
            <a:fillRect/>
          </a:stretch>
        </p:blipFill>
        <p:spPr>
          <a:xfrm>
            <a:off x="1146738" y="4332653"/>
            <a:ext cx="3596756" cy="6660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2909044"/>
            <a:ext cx="10326708" cy="394895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buNone/>
            </a:pPr>
            <a:r>
              <a:rPr lang="en-US" sz="1600" b="1" dirty="0">
                <a:solidFill>
                  <a:schemeClr val="bg2">
                    <a:lumMod val="50000"/>
                  </a:schemeClr>
                </a:solidFill>
              </a:rPr>
              <a:t>Data collection and analysis for this research involved:</a:t>
            </a:r>
            <a:endParaRPr lang="en-US" sz="1600" dirty="0">
              <a:solidFill>
                <a:schemeClr val="bg2">
                  <a:lumMod val="50000"/>
                </a:schemeClr>
              </a:solidFill>
            </a:endParaRPr>
          </a:p>
          <a:p>
            <a:pPr>
              <a:buFont typeface="Arial" panose="020B0604020202020204" pitchFamily="34" charset="0"/>
              <a:buChar char="•"/>
            </a:pPr>
            <a:r>
              <a:rPr lang="en-US" sz="1600" b="1" dirty="0">
                <a:solidFill>
                  <a:schemeClr val="bg2">
                    <a:lumMod val="50000"/>
                  </a:schemeClr>
                </a:solidFill>
              </a:rPr>
              <a:t>Data acquisition:</a:t>
            </a:r>
            <a:r>
              <a:rPr lang="en-US" sz="1600" dirty="0">
                <a:solidFill>
                  <a:schemeClr val="bg2">
                    <a:lumMod val="50000"/>
                  </a:schemeClr>
                </a:solidFill>
              </a:rPr>
              <a:t> Utilizing APIs and web scraping techniques to gather relevant information.</a:t>
            </a:r>
          </a:p>
          <a:p>
            <a:pPr>
              <a:buFont typeface="Arial" panose="020B0604020202020204" pitchFamily="34" charset="0"/>
              <a:buChar char="•"/>
            </a:pPr>
            <a:r>
              <a:rPr lang="en-US" sz="1600" b="1" dirty="0">
                <a:solidFill>
                  <a:schemeClr val="bg2">
                    <a:lumMod val="50000"/>
                  </a:schemeClr>
                </a:solidFill>
              </a:rPr>
              <a:t>Data preparation:</a:t>
            </a:r>
            <a:r>
              <a:rPr lang="en-US" sz="1600" dirty="0">
                <a:solidFill>
                  <a:schemeClr val="bg2">
                    <a:lumMod val="50000"/>
                  </a:schemeClr>
                </a:solidFill>
              </a:rPr>
              <a:t> Cleaning and transforming the data through data wrangling processes.</a:t>
            </a:r>
          </a:p>
          <a:p>
            <a:pPr>
              <a:buFont typeface="Arial" panose="020B0604020202020204" pitchFamily="34" charset="0"/>
              <a:buChar char="•"/>
            </a:pPr>
            <a:r>
              <a:rPr lang="en-US" sz="1600" b="1" dirty="0">
                <a:solidFill>
                  <a:schemeClr val="bg2">
                    <a:lumMod val="50000"/>
                  </a:schemeClr>
                </a:solidFill>
              </a:rPr>
              <a:t>Exploratory data analysis:</a:t>
            </a:r>
            <a:r>
              <a:rPr lang="en-US" sz="1600" dirty="0">
                <a:solidFill>
                  <a:schemeClr val="bg2">
                    <a:lumMod val="50000"/>
                  </a:schemeClr>
                </a:solidFill>
              </a:rPr>
              <a:t> Employing SQL queries and data visualizations to gain insights into the data.</a:t>
            </a:r>
          </a:p>
          <a:p>
            <a:pPr>
              <a:buFont typeface="Arial" panose="020B0604020202020204" pitchFamily="34" charset="0"/>
              <a:buChar char="•"/>
            </a:pPr>
            <a:r>
              <a:rPr lang="en-US" sz="1600" b="1" dirty="0">
                <a:solidFill>
                  <a:schemeClr val="bg2">
                    <a:lumMod val="50000"/>
                  </a:schemeClr>
                </a:solidFill>
              </a:rPr>
              <a:t>Geographic analysis:</a:t>
            </a:r>
            <a:r>
              <a:rPr lang="en-US" sz="1600" dirty="0">
                <a:solidFill>
                  <a:schemeClr val="bg2">
                    <a:lumMod val="50000"/>
                  </a:schemeClr>
                </a:solidFill>
              </a:rPr>
              <a:t> Creating an interactive map with Folium to examine the proximity of launch sites.</a:t>
            </a:r>
          </a:p>
          <a:p>
            <a:pPr>
              <a:buFont typeface="Arial" panose="020B0604020202020204" pitchFamily="34" charset="0"/>
              <a:buChar char="•"/>
            </a:pPr>
            <a:r>
              <a:rPr lang="en-US" sz="1600" b="1" dirty="0">
                <a:solidFill>
                  <a:schemeClr val="bg2">
                    <a:lumMod val="50000"/>
                  </a:schemeClr>
                </a:solidFill>
              </a:rPr>
              <a:t>Interactive dashboards:</a:t>
            </a:r>
            <a:r>
              <a:rPr lang="en-US" sz="1600" dirty="0">
                <a:solidFill>
                  <a:schemeClr val="bg2">
                    <a:lumMod val="50000"/>
                  </a:schemeClr>
                </a:solidFill>
              </a:rPr>
              <a:t> Building a dashboard using </a:t>
            </a:r>
            <a:r>
              <a:rPr lang="en-US" sz="1600" dirty="0" err="1">
                <a:solidFill>
                  <a:schemeClr val="bg2">
                    <a:lumMod val="50000"/>
                  </a:schemeClr>
                </a:solidFill>
              </a:rPr>
              <a:t>Plotly</a:t>
            </a:r>
            <a:r>
              <a:rPr lang="en-US" sz="1600" dirty="0">
                <a:solidFill>
                  <a:schemeClr val="bg2">
                    <a:lumMod val="50000"/>
                  </a:schemeClr>
                </a:solidFill>
              </a:rPr>
              <a:t> Dash to explore launch records dynamically.</a:t>
            </a:r>
          </a:p>
          <a:p>
            <a:pPr>
              <a:buFont typeface="Arial" panose="020B0604020202020204" pitchFamily="34" charset="0"/>
              <a:buChar char="•"/>
            </a:pPr>
            <a:r>
              <a:rPr lang="en-US" sz="1600" b="1" dirty="0">
                <a:solidFill>
                  <a:schemeClr val="bg2">
                    <a:lumMod val="50000"/>
                  </a:schemeClr>
                </a:solidFill>
              </a:rPr>
              <a:t>Predictive modeling:</a:t>
            </a:r>
            <a:r>
              <a:rPr lang="en-US" sz="1600" dirty="0">
                <a:solidFill>
                  <a:schemeClr val="bg2">
                    <a:lumMod val="50000"/>
                  </a:schemeClr>
                </a:solidFill>
              </a:rPr>
              <a:t> Developing a machine learning model to forecast the successful landing of the Falcon 9's first stage.</a:t>
            </a:r>
            <a:endParaRPr lang="en-US" sz="2200" dirty="0">
              <a:solidFill>
                <a:schemeClr val="bg2">
                  <a:lumMod val="50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600" dirty="0">
                <a:solidFill>
                  <a:schemeClr val="bg2">
                    <a:lumMod val="50000"/>
                  </a:schemeClr>
                </a:solidFill>
              </a:rPr>
              <a:t>This report will present findings in the form of data analysis results, data visualizations, interactive dashboards, and predictive model analysis.</a:t>
            </a:r>
            <a:endParaRPr lang="en-US" sz="2200" dirty="0">
              <a:solidFill>
                <a:schemeClr val="bg2">
                  <a:lumMod val="50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uadroTexto 1">
            <a:extLst>
              <a:ext uri="{FF2B5EF4-FFF2-40B4-BE49-F238E27FC236}">
                <a16:creationId xmlns:a16="http://schemas.microsoft.com/office/drawing/2014/main" id="{CB930470-FE13-B845-DF36-A8B473437A37}"/>
              </a:ext>
            </a:extLst>
          </p:cNvPr>
          <p:cNvSpPr txBox="1"/>
          <p:nvPr/>
        </p:nvSpPr>
        <p:spPr>
          <a:xfrm>
            <a:off x="958903" y="1645920"/>
            <a:ext cx="10326708" cy="1015663"/>
          </a:xfrm>
          <a:prstGeom prst="rect">
            <a:avLst/>
          </a:prstGeom>
          <a:noFill/>
        </p:spPr>
        <p:txBody>
          <a:bodyPr wrap="square" rtlCol="0">
            <a:spAutoFit/>
          </a:bodyPr>
          <a:lstStyle/>
          <a:p>
            <a:r>
              <a:rPr lang="en-US" sz="2000" b="1" dirty="0"/>
              <a:t>This study aims to analyze SpaceX Falcon 9 data from multiple sources and leverage machine learning models to forecast the success of first-stage landings, thereby aiding other space agencies in making informed decisions about competing with SpaceX.</a:t>
            </a:r>
            <a:endParaRPr lang="es-ES" sz="2000" b="1"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E307DE12-CD88-12D3-BAD0-E3BE619B3244}"/>
              </a:ext>
            </a:extLst>
          </p:cNvPr>
          <p:cNvPicPr>
            <a:picLocks noChangeAspect="1"/>
          </p:cNvPicPr>
          <p:nvPr/>
        </p:nvPicPr>
        <p:blipFill>
          <a:blip r:embed="rId3"/>
          <a:stretch>
            <a:fillRect/>
          </a:stretch>
        </p:blipFill>
        <p:spPr>
          <a:xfrm>
            <a:off x="770011" y="1793535"/>
            <a:ext cx="8860374" cy="401638"/>
          </a:xfrm>
          <a:prstGeom prst="rect">
            <a:avLst/>
          </a:prstGeom>
        </p:spPr>
      </p:pic>
      <p:sp>
        <p:nvSpPr>
          <p:cNvPr id="6" name="Rectangle 1">
            <a:extLst>
              <a:ext uri="{FF2B5EF4-FFF2-40B4-BE49-F238E27FC236}">
                <a16:creationId xmlns:a16="http://schemas.microsoft.com/office/drawing/2014/main" id="{B4140120-CCC9-5059-6CB4-A93E9AA1E5DA}"/>
              </a:ext>
            </a:extLst>
          </p:cNvPr>
          <p:cNvSpPr>
            <a:spLocks noChangeArrowheads="1"/>
          </p:cNvSpPr>
          <p:nvPr/>
        </p:nvSpPr>
        <p:spPr bwMode="auto">
          <a:xfrm>
            <a:off x="770010" y="2574919"/>
            <a:ext cx="9014069"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query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selects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Booster_Version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all</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rows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where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PAYLOAD_MASS_KG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greater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than</a:t>
            </a:r>
            <a:r>
              <a:rPr kumimoji="0" lang="es-ES" altLang="es-ES" sz="2100" b="0" i="0" u="none" strike="noStrike" cap="none" normalizeH="0" baseline="0" dirty="0">
                <a:ln>
                  <a:noFill/>
                </a:ln>
                <a:solidFill>
                  <a:schemeClr val="tx1"/>
                </a:solidFill>
                <a:effectLst/>
                <a:latin typeface="Abadi" panose="020B0604020104020204" pitchFamily="34" charset="0"/>
              </a:rPr>
              <a:t> 4000 and </a:t>
            </a:r>
            <a:r>
              <a:rPr kumimoji="0" lang="es-ES" altLang="es-ES" sz="2100" b="0" i="0" u="none" strike="noStrike" cap="none" normalizeH="0" baseline="0" dirty="0" err="1">
                <a:ln>
                  <a:noFill/>
                </a:ln>
                <a:solidFill>
                  <a:schemeClr val="tx1"/>
                </a:solidFill>
                <a:effectLst/>
                <a:latin typeface="Abadi" panose="020B0604020104020204" pitchFamily="34" charset="0"/>
              </a:rPr>
              <a:t>less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than</a:t>
            </a:r>
            <a:r>
              <a:rPr kumimoji="0" lang="es-ES" altLang="es-ES" sz="2100" b="0" i="0" u="none" strike="noStrike" cap="none" normalizeH="0" baseline="0" dirty="0">
                <a:ln>
                  <a:noFill/>
                </a:ln>
                <a:solidFill>
                  <a:schemeClr val="tx1"/>
                </a:solidFill>
                <a:effectLst/>
                <a:latin typeface="Abadi" panose="020B0604020104020204" pitchFamily="34" charset="0"/>
              </a:rPr>
              <a:t> 6000, and </a:t>
            </a:r>
            <a:r>
              <a:rPr kumimoji="0" lang="es-ES" altLang="es-ES" sz="2100" b="0" i="0" u="none" strike="noStrike" cap="none" normalizeH="0" baseline="0" dirty="0" err="1">
                <a:ln>
                  <a:noFill/>
                </a:ln>
                <a:solidFill>
                  <a:schemeClr val="tx1"/>
                </a:solidFill>
                <a:effectLst/>
                <a:latin typeface="Abadi" panose="020B0604020104020204" pitchFamily="34" charset="0"/>
              </a:rPr>
              <a:t>where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Landing_Outcome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equals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Success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drone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ship</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AND </a:t>
            </a:r>
            <a:r>
              <a:rPr kumimoji="0" lang="es-ES" altLang="es-ES" sz="2100" b="0" i="0" u="none" strike="noStrike" cap="none" normalizeH="0" baseline="0" dirty="0" err="1">
                <a:ln>
                  <a:noFill/>
                </a:ln>
                <a:solidFill>
                  <a:schemeClr val="tx1"/>
                </a:solidFill>
                <a:effectLst/>
                <a:latin typeface="Abadi" panose="020B0604020104020204" pitchFamily="34" charset="0"/>
              </a:rPr>
              <a:t>operator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ensures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that</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both</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conditions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must</a:t>
            </a:r>
            <a:r>
              <a:rPr kumimoji="0" lang="es-ES" altLang="es-ES" sz="2100" b="0" i="0" u="none" strike="noStrike" cap="none" normalizeH="0" baseline="0" dirty="0">
                <a:ln>
                  <a:noFill/>
                </a:ln>
                <a:solidFill>
                  <a:schemeClr val="tx1"/>
                </a:solidFill>
                <a:effectLst/>
                <a:latin typeface="Abadi" panose="020B0604020104020204" pitchFamily="34" charset="0"/>
              </a:rPr>
              <a:t> be true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 </a:t>
            </a:r>
            <a:r>
              <a:rPr kumimoji="0" lang="es-ES" altLang="es-ES" sz="2100" b="0" i="0" u="none" strike="noStrike" cap="none" normalizeH="0" baseline="0" dirty="0" err="1">
                <a:ln>
                  <a:noFill/>
                </a:ln>
                <a:solidFill>
                  <a:schemeClr val="tx1"/>
                </a:solidFill>
                <a:effectLst/>
                <a:latin typeface="Abadi" panose="020B0604020104020204" pitchFamily="34" charset="0"/>
              </a:rPr>
              <a:t>row</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to</a:t>
            </a:r>
            <a:r>
              <a:rPr kumimoji="0" lang="es-ES" altLang="es-ES" sz="2100" b="0" i="0" u="none" strike="noStrike" cap="none" normalizeH="0" baseline="0" dirty="0">
                <a:ln>
                  <a:noFill/>
                </a:ln>
                <a:solidFill>
                  <a:schemeClr val="tx1"/>
                </a:solidFill>
                <a:effectLst/>
                <a:latin typeface="Abadi" panose="020B0604020104020204" pitchFamily="34" charset="0"/>
              </a:rPr>
              <a:t> be </a:t>
            </a:r>
            <a:r>
              <a:rPr kumimoji="0" lang="es-ES" altLang="es-ES" sz="2100" b="0" i="0" u="none" strike="noStrike" cap="none" normalizeH="0" baseline="0" dirty="0" err="1">
                <a:ln>
                  <a:noFill/>
                </a:ln>
                <a:solidFill>
                  <a:schemeClr val="tx1"/>
                </a:solidFill>
                <a:effectLst/>
                <a:latin typeface="Abadi" panose="020B0604020104020204" pitchFamily="34" charset="0"/>
              </a:rPr>
              <a:t>included</a:t>
            </a:r>
            <a:r>
              <a:rPr kumimoji="0" lang="es-ES" altLang="es-ES" sz="2100" b="0" i="0" u="none" strike="noStrike" cap="none" normalizeH="0" baseline="0" dirty="0">
                <a:ln>
                  <a:noFill/>
                </a:ln>
                <a:solidFill>
                  <a:schemeClr val="tx1"/>
                </a:solidFill>
                <a:effectLst/>
                <a:latin typeface="Abadi" panose="020B0604020104020204" pitchFamily="34" charset="0"/>
              </a:rPr>
              <a:t> in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results</a:t>
            </a:r>
            <a:r>
              <a:rPr kumimoji="0" lang="es-ES" altLang="es-ES" sz="2100" b="0" i="0" u="none" strike="noStrike" cap="none" normalizeH="0" baseline="0" dirty="0">
                <a:ln>
                  <a:noFill/>
                </a:ln>
                <a:solidFill>
                  <a:schemeClr val="tx1"/>
                </a:solidFill>
                <a:effectLst/>
                <a:latin typeface="Abadi" panose="020B0604020104020204" pitchFamily="34" charset="0"/>
              </a:rPr>
              <a:t>. </a:t>
            </a:r>
          </a:p>
        </p:txBody>
      </p:sp>
      <p:pic>
        <p:nvPicPr>
          <p:cNvPr id="9" name="Imagen 8">
            <a:extLst>
              <a:ext uri="{FF2B5EF4-FFF2-40B4-BE49-F238E27FC236}">
                <a16:creationId xmlns:a16="http://schemas.microsoft.com/office/drawing/2014/main" id="{8345D836-5BB7-5AD7-3F56-8904DEFB90B7}"/>
              </a:ext>
            </a:extLst>
          </p:cNvPr>
          <p:cNvPicPr>
            <a:picLocks noChangeAspect="1"/>
          </p:cNvPicPr>
          <p:nvPr/>
        </p:nvPicPr>
        <p:blipFill>
          <a:blip r:embed="rId4"/>
          <a:stretch>
            <a:fillRect/>
          </a:stretch>
        </p:blipFill>
        <p:spPr>
          <a:xfrm>
            <a:off x="1192479" y="4515561"/>
            <a:ext cx="1535481" cy="17981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AA2502A7-905F-9B80-01DE-C38B6B77FD5A}"/>
              </a:ext>
            </a:extLst>
          </p:cNvPr>
          <p:cNvPicPr>
            <a:picLocks noChangeAspect="1"/>
          </p:cNvPicPr>
          <p:nvPr/>
        </p:nvPicPr>
        <p:blipFill>
          <a:blip r:embed="rId3"/>
          <a:stretch>
            <a:fillRect/>
          </a:stretch>
        </p:blipFill>
        <p:spPr>
          <a:xfrm>
            <a:off x="770011" y="1776394"/>
            <a:ext cx="8002117" cy="257211"/>
          </a:xfrm>
          <a:prstGeom prst="rect">
            <a:avLst/>
          </a:prstGeom>
        </p:spPr>
      </p:pic>
      <p:sp>
        <p:nvSpPr>
          <p:cNvPr id="7" name="Rectangle 1">
            <a:extLst>
              <a:ext uri="{FF2B5EF4-FFF2-40B4-BE49-F238E27FC236}">
                <a16:creationId xmlns:a16="http://schemas.microsoft.com/office/drawing/2014/main" id="{37F3F549-62E7-9C19-A296-0347719A09DC}"/>
              </a:ext>
            </a:extLst>
          </p:cNvPr>
          <p:cNvSpPr>
            <a:spLocks noChangeArrowheads="1"/>
          </p:cNvSpPr>
          <p:nvPr/>
        </p:nvSpPr>
        <p:spPr bwMode="auto">
          <a:xfrm>
            <a:off x="770011" y="2251754"/>
            <a:ext cx="9098280"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query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counts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occurrences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of</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each</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unique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value</a:t>
            </a:r>
            <a:r>
              <a:rPr kumimoji="0" lang="es-ES" altLang="es-ES" sz="2100" b="0" i="0" u="none" strike="noStrike" cap="none" normalizeH="0" baseline="0" dirty="0">
                <a:ln>
                  <a:noFill/>
                </a:ln>
                <a:solidFill>
                  <a:schemeClr val="tx1"/>
                </a:solidFill>
                <a:effectLst/>
                <a:latin typeface="Abadi" panose="020B0604020104020204" pitchFamily="34" charset="0"/>
              </a:rPr>
              <a:t> in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Mission_Outcome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COUNT(</a:t>
            </a:r>
            <a:r>
              <a:rPr kumimoji="0" lang="es-ES" altLang="es-ES" sz="2100" b="0" i="0" u="none" strike="noStrike" cap="none" normalizeH="0" baseline="0" dirty="0" err="1">
                <a:ln>
                  <a:noFill/>
                </a:ln>
                <a:solidFill>
                  <a:schemeClr val="tx1"/>
                </a:solidFill>
                <a:effectLst/>
                <a:latin typeface="Abadi" panose="020B0604020104020204" pitchFamily="34" charset="0"/>
              </a:rPr>
              <a:t>Mission_Outcome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function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calculates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count</a:t>
            </a:r>
            <a:r>
              <a:rPr kumimoji="0" lang="es-ES" altLang="es-ES" sz="2100" b="0" i="0" u="none" strike="noStrike" cap="none" normalizeH="0" baseline="0" dirty="0">
                <a:ln>
                  <a:noFill/>
                </a:ln>
                <a:solidFill>
                  <a:schemeClr val="tx1"/>
                </a:solidFill>
                <a:effectLst/>
                <a:latin typeface="Abadi" panose="020B0604020104020204" pitchFamily="34" charset="0"/>
              </a:rPr>
              <a:t>, and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GROUP BY </a:t>
            </a:r>
            <a:r>
              <a:rPr kumimoji="0" lang="es-ES" altLang="es-ES" sz="2100" b="0" i="0" u="none" strike="noStrike" cap="none" normalizeH="0" baseline="0" dirty="0" err="1">
                <a:ln>
                  <a:noFill/>
                </a:ln>
                <a:solidFill>
                  <a:schemeClr val="tx1"/>
                </a:solidFill>
                <a:effectLst/>
                <a:latin typeface="Abadi" panose="020B0604020104020204" pitchFamily="34" charset="0"/>
              </a:rPr>
              <a:t>Mission_Outcome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clause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groups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results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Mission_Outcome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AS </a:t>
            </a:r>
            <a:r>
              <a:rPr kumimoji="0" lang="es-ES" altLang="es-ES" sz="2100" b="0" i="0" u="none" strike="noStrike" cap="none" normalizeH="0" baseline="0" dirty="0" err="1">
                <a:ln>
                  <a:noFill/>
                </a:ln>
                <a:solidFill>
                  <a:schemeClr val="tx1"/>
                </a:solidFill>
                <a:effectLst/>
                <a:latin typeface="Abadi" panose="020B0604020104020204" pitchFamily="34" charset="0"/>
              </a:rPr>
              <a:t>Counts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clause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assigns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an</a:t>
            </a:r>
            <a:r>
              <a:rPr kumimoji="0" lang="es-ES" altLang="es-ES" sz="2100" b="0" i="0" u="none" strike="noStrike" cap="none" normalizeH="0" baseline="0" dirty="0">
                <a:ln>
                  <a:noFill/>
                </a:ln>
                <a:solidFill>
                  <a:schemeClr val="tx1"/>
                </a:solidFill>
                <a:effectLst/>
                <a:latin typeface="Abadi" panose="020B0604020104020204" pitchFamily="34" charset="0"/>
              </a:rPr>
              <a:t> alias </a:t>
            </a:r>
            <a:r>
              <a:rPr kumimoji="0" lang="es-ES" altLang="es-ES" sz="2100" b="0" i="0" u="none" strike="noStrike" cap="none" normalizeH="0" baseline="0" dirty="0" err="1">
                <a:ln>
                  <a:noFill/>
                </a:ln>
                <a:solidFill>
                  <a:schemeClr val="tx1"/>
                </a:solidFill>
                <a:effectLst/>
                <a:latin typeface="Abadi" panose="020B0604020104020204" pitchFamily="34" charset="0"/>
              </a:rPr>
              <a:t>to</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calculated</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count</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better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readability</a:t>
            </a:r>
            <a:r>
              <a:rPr kumimoji="0" lang="es-ES" altLang="es-ES" sz="2100" b="0" i="0" u="none" strike="noStrike" cap="none" normalizeH="0" baseline="0" dirty="0">
                <a:ln>
                  <a:noFill/>
                </a:ln>
                <a:solidFill>
                  <a:schemeClr val="tx1"/>
                </a:solidFill>
                <a:effectLst/>
                <a:latin typeface="Abadi" panose="020B0604020104020204" pitchFamily="34" charset="0"/>
              </a:rPr>
              <a:t>. </a:t>
            </a:r>
          </a:p>
        </p:txBody>
      </p:sp>
      <p:pic>
        <p:nvPicPr>
          <p:cNvPr id="9" name="Imagen 8">
            <a:extLst>
              <a:ext uri="{FF2B5EF4-FFF2-40B4-BE49-F238E27FC236}">
                <a16:creationId xmlns:a16="http://schemas.microsoft.com/office/drawing/2014/main" id="{2C984D31-2B7A-6CA3-7CF8-BA2DFBB7D075}"/>
              </a:ext>
            </a:extLst>
          </p:cNvPr>
          <p:cNvPicPr>
            <a:picLocks noChangeAspect="1"/>
          </p:cNvPicPr>
          <p:nvPr/>
        </p:nvPicPr>
        <p:blipFill>
          <a:blip r:embed="rId4"/>
          <a:stretch>
            <a:fillRect/>
          </a:stretch>
        </p:blipFill>
        <p:spPr>
          <a:xfrm>
            <a:off x="1052329" y="4682547"/>
            <a:ext cx="3900671" cy="17446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265A9C5B-603A-ED99-E6CC-3574B003CF28}"/>
              </a:ext>
            </a:extLst>
          </p:cNvPr>
          <p:cNvPicPr>
            <a:picLocks noChangeAspect="1"/>
          </p:cNvPicPr>
          <p:nvPr/>
        </p:nvPicPr>
        <p:blipFill>
          <a:blip r:embed="rId3"/>
          <a:stretch>
            <a:fillRect/>
          </a:stretch>
        </p:blipFill>
        <p:spPr>
          <a:xfrm>
            <a:off x="770011" y="1562084"/>
            <a:ext cx="8411749" cy="228632"/>
          </a:xfrm>
          <a:prstGeom prst="rect">
            <a:avLst/>
          </a:prstGeom>
        </p:spPr>
      </p:pic>
      <p:sp>
        <p:nvSpPr>
          <p:cNvPr id="7" name="Rectangle 1">
            <a:extLst>
              <a:ext uri="{FF2B5EF4-FFF2-40B4-BE49-F238E27FC236}">
                <a16:creationId xmlns:a16="http://schemas.microsoft.com/office/drawing/2014/main" id="{7A773573-1F47-270F-B828-DEA6F0AF307A}"/>
              </a:ext>
            </a:extLst>
          </p:cNvPr>
          <p:cNvSpPr>
            <a:spLocks noChangeArrowheads="1"/>
          </p:cNvSpPr>
          <p:nvPr/>
        </p:nvSpPr>
        <p:spPr bwMode="auto">
          <a:xfrm>
            <a:off x="617611" y="1866299"/>
            <a:ext cx="834901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query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first</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finds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maximum</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payload</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mass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using</a:t>
            </a:r>
            <a:r>
              <a:rPr kumimoji="0" lang="es-ES" altLang="es-ES" sz="2100" b="0" i="0" u="none" strike="noStrike" cap="none" normalizeH="0" baseline="0" dirty="0">
                <a:ln>
                  <a:noFill/>
                </a:ln>
                <a:solidFill>
                  <a:schemeClr val="tx1"/>
                </a:solidFill>
                <a:effectLst/>
                <a:latin typeface="Abadi" panose="020B0604020104020204" pitchFamily="34" charset="0"/>
              </a:rPr>
              <a:t> a </a:t>
            </a:r>
            <a:r>
              <a:rPr kumimoji="0" lang="es-ES" altLang="es-ES" sz="2100" b="0" i="0" u="none" strike="noStrike" cap="none" normalizeH="0" baseline="0" dirty="0" err="1">
                <a:ln>
                  <a:noFill/>
                </a:ln>
                <a:solidFill>
                  <a:schemeClr val="tx1"/>
                </a:solidFill>
                <a:effectLst/>
                <a:latin typeface="Abadi" panose="020B0604020104020204" pitchFamily="34" charset="0"/>
              </a:rPr>
              <a:t>subquery</a:t>
            </a:r>
            <a:r>
              <a:rPr kumimoji="0" lang="es-ES" altLang="es-ES" sz="2100" b="0" i="0" u="none" strike="noStrike" cap="none" normalizeH="0" baseline="0" dirty="0">
                <a:ln>
                  <a:noFill/>
                </a:ln>
                <a:solidFill>
                  <a:schemeClr val="tx1"/>
                </a:solidFill>
                <a:effectLst/>
                <a:latin typeface="Abadi" panose="020B0604020104020204" pitchFamily="34" charset="0"/>
              </a:rPr>
              <a:t>: (SELECT MAX(PAYLOAD_MASS_KG) FROM SPACEXTBL).</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Then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main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query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selects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Booster_Version</a:t>
            </a:r>
            <a:r>
              <a:rPr kumimoji="0" lang="es-ES" altLang="es-ES" sz="2100" b="0" i="0" u="none" strike="noStrike" cap="none" normalizeH="0" baseline="0" dirty="0">
                <a:ln>
                  <a:noFill/>
                </a:ln>
                <a:solidFill>
                  <a:schemeClr val="tx1"/>
                </a:solidFill>
                <a:effectLst/>
                <a:latin typeface="Abadi" panose="020B0604020104020204" pitchFamily="34" charset="0"/>
              </a:rPr>
              <a:t> and PAYLOAD_MASS_KG </a:t>
            </a:r>
            <a:r>
              <a:rPr kumimoji="0" lang="es-ES" altLang="es-ES" sz="2100" b="0" i="0" u="none" strike="noStrike" cap="none" normalizeH="0" baseline="0" dirty="0" err="1">
                <a:ln>
                  <a:noFill/>
                </a:ln>
                <a:solidFill>
                  <a:schemeClr val="tx1"/>
                </a:solidFill>
                <a:effectLst/>
                <a:latin typeface="Abadi" panose="020B0604020104020204" pitchFamily="34" charset="0"/>
              </a:rPr>
              <a:t>columns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all</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rows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where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PAYLOAD_MASS_KG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equal</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to</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maximum</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value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found</a:t>
            </a:r>
            <a:r>
              <a:rPr kumimoji="0" lang="es-ES" altLang="es-ES" sz="2100" b="0" i="0" u="none" strike="noStrike" cap="none" normalizeH="0" baseline="0" dirty="0">
                <a:ln>
                  <a:noFill/>
                </a:ln>
                <a:solidFill>
                  <a:schemeClr val="tx1"/>
                </a:solidFill>
                <a:effectLst/>
                <a:latin typeface="Abadi" panose="020B0604020104020204" pitchFamily="34" charset="0"/>
              </a:rPr>
              <a:t> in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subquery</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ensures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that</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only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booster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versions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with</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maximum</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payload</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mass</a:t>
            </a:r>
            <a:r>
              <a:rPr kumimoji="0" lang="es-ES" altLang="es-ES" sz="2100" b="0" i="0" u="none" strike="noStrike" cap="none" normalizeH="0" baseline="0" dirty="0">
                <a:ln>
                  <a:noFill/>
                </a:ln>
                <a:solidFill>
                  <a:schemeClr val="tx1"/>
                </a:solidFill>
                <a:effectLst/>
                <a:latin typeface="Abadi" panose="020B0604020104020204" pitchFamily="34" charset="0"/>
              </a:rPr>
              <a:t> are </a:t>
            </a:r>
            <a:r>
              <a:rPr kumimoji="0" lang="es-ES" altLang="es-ES" sz="2100" b="0" i="0" u="none" strike="noStrike" cap="none" normalizeH="0" baseline="0" dirty="0" err="1">
                <a:ln>
                  <a:noFill/>
                </a:ln>
                <a:solidFill>
                  <a:schemeClr val="tx1"/>
                </a:solidFill>
                <a:effectLst/>
                <a:latin typeface="Abadi" panose="020B0604020104020204" pitchFamily="34" charset="0"/>
              </a:rPr>
              <a:t>returned</a:t>
            </a:r>
            <a:r>
              <a:rPr kumimoji="0" lang="es-ES" altLang="es-ES" sz="2100" b="0" i="0" u="none" strike="noStrike" cap="none" normalizeH="0" baseline="0" dirty="0">
                <a:ln>
                  <a:noFill/>
                </a:ln>
                <a:solidFill>
                  <a:schemeClr val="tx1"/>
                </a:solidFill>
                <a:effectLst/>
                <a:latin typeface="Abadi" panose="020B0604020104020204" pitchFamily="34" charset="0"/>
              </a:rPr>
              <a:t> </a:t>
            </a:r>
          </a:p>
        </p:txBody>
      </p:sp>
      <p:pic>
        <p:nvPicPr>
          <p:cNvPr id="9" name="Imagen 8">
            <a:extLst>
              <a:ext uri="{FF2B5EF4-FFF2-40B4-BE49-F238E27FC236}">
                <a16:creationId xmlns:a16="http://schemas.microsoft.com/office/drawing/2014/main" id="{A83E9DA8-6A7E-B4B5-3539-BED2F978D274}"/>
              </a:ext>
            </a:extLst>
          </p:cNvPr>
          <p:cNvPicPr>
            <a:picLocks noChangeAspect="1"/>
          </p:cNvPicPr>
          <p:nvPr/>
        </p:nvPicPr>
        <p:blipFill>
          <a:blip r:embed="rId4"/>
          <a:stretch>
            <a:fillRect/>
          </a:stretch>
        </p:blipFill>
        <p:spPr>
          <a:xfrm>
            <a:off x="1023888" y="4543956"/>
            <a:ext cx="865542" cy="21697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4C7C84D4-6756-A2B7-CB24-7D48CA7460E3}"/>
              </a:ext>
            </a:extLst>
          </p:cNvPr>
          <p:cNvPicPr>
            <a:picLocks noChangeAspect="1"/>
          </p:cNvPicPr>
          <p:nvPr/>
        </p:nvPicPr>
        <p:blipFill>
          <a:blip r:embed="rId3"/>
          <a:stretch>
            <a:fillRect/>
          </a:stretch>
        </p:blipFill>
        <p:spPr>
          <a:xfrm>
            <a:off x="807919" y="1690668"/>
            <a:ext cx="8183681" cy="285936"/>
          </a:xfrm>
          <a:prstGeom prst="rect">
            <a:avLst/>
          </a:prstGeom>
        </p:spPr>
      </p:pic>
      <p:sp>
        <p:nvSpPr>
          <p:cNvPr id="7" name="Rectangle 1">
            <a:extLst>
              <a:ext uri="{FF2B5EF4-FFF2-40B4-BE49-F238E27FC236}">
                <a16:creationId xmlns:a16="http://schemas.microsoft.com/office/drawing/2014/main" id="{345266DD-AFF6-2AB2-468E-4D364583426F}"/>
              </a:ext>
            </a:extLst>
          </p:cNvPr>
          <p:cNvSpPr>
            <a:spLocks noChangeArrowheads="1"/>
          </p:cNvSpPr>
          <p:nvPr/>
        </p:nvSpPr>
        <p:spPr bwMode="auto">
          <a:xfrm>
            <a:off x="807919" y="2126263"/>
            <a:ext cx="960120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query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selects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Landing_Outcome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Booster_Version</a:t>
            </a:r>
            <a:r>
              <a:rPr kumimoji="0" lang="es-ES" altLang="es-ES" sz="2100" b="0" i="0" u="none" strike="noStrike" cap="none" normalizeH="0" baseline="0" dirty="0">
                <a:ln>
                  <a:noFill/>
                </a:ln>
                <a:solidFill>
                  <a:schemeClr val="tx1"/>
                </a:solidFill>
                <a:effectLst/>
                <a:latin typeface="Abadi" panose="020B0604020104020204" pitchFamily="34" charset="0"/>
              </a:rPr>
              <a:t>, and </a:t>
            </a:r>
            <a:r>
              <a:rPr kumimoji="0" lang="es-ES" altLang="es-ES" sz="2100" b="0" i="0" u="none" strike="noStrike" cap="none" normalizeH="0" baseline="0" dirty="0" err="1">
                <a:ln>
                  <a:noFill/>
                </a:ln>
                <a:solidFill>
                  <a:schemeClr val="tx1"/>
                </a:solidFill>
                <a:effectLst/>
                <a:latin typeface="Abadi" panose="020B0604020104020204" pitchFamily="34" charset="0"/>
              </a:rPr>
              <a:t>Launch_Site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for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all</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rows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where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Landing_Outcome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equals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Failure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drone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ship</a:t>
            </a:r>
            <a:r>
              <a:rPr kumimoji="0" lang="es-ES" altLang="es-ES" sz="2100" b="0" i="0" u="none" strike="noStrike" cap="none" normalizeH="0" baseline="0" dirty="0">
                <a:ln>
                  <a:noFill/>
                </a:ln>
                <a:solidFill>
                  <a:schemeClr val="tx1"/>
                </a:solidFill>
                <a:effectLst/>
                <a:latin typeface="Abadi" panose="020B0604020104020204" pitchFamily="34" charset="0"/>
              </a:rPr>
              <a:t>)" and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year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extracted</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from</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Date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is</a:t>
            </a:r>
            <a:r>
              <a:rPr kumimoji="0" lang="es-ES" altLang="es-ES" sz="2100" b="0" i="0" u="none" strike="noStrike" cap="none" normalizeH="0" baseline="0" dirty="0">
                <a:ln>
                  <a:noFill/>
                </a:ln>
                <a:solidFill>
                  <a:schemeClr val="tx1"/>
                </a:solidFill>
                <a:effectLst/>
                <a:latin typeface="Abadi" panose="020B0604020104020204" pitchFamily="34" charset="0"/>
              </a:rPr>
              <a:t> 2015.</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YEAR(Date) = 2015 </a:t>
            </a:r>
            <a:r>
              <a:rPr kumimoji="0" lang="es-ES" altLang="es-ES" sz="2100" b="0" i="0" u="none" strike="noStrike" cap="none" normalizeH="0" baseline="0" dirty="0" err="1">
                <a:ln>
                  <a:noFill/>
                </a:ln>
                <a:solidFill>
                  <a:schemeClr val="tx1"/>
                </a:solidFill>
                <a:effectLst/>
                <a:latin typeface="Abadi" panose="020B0604020104020204" pitchFamily="34" charset="0"/>
              </a:rPr>
              <a:t>condition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ensures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that</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only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records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from</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year</a:t>
            </a:r>
            <a:r>
              <a:rPr kumimoji="0" lang="es-ES" altLang="es-ES" sz="2100" b="0" i="0" u="none" strike="noStrike" cap="none" normalizeH="0" baseline="0" dirty="0">
                <a:ln>
                  <a:noFill/>
                </a:ln>
                <a:solidFill>
                  <a:schemeClr val="tx1"/>
                </a:solidFill>
                <a:effectLst/>
                <a:latin typeface="Abadi" panose="020B0604020104020204" pitchFamily="34" charset="0"/>
              </a:rPr>
              <a:t> 2015 are </a:t>
            </a:r>
            <a:r>
              <a:rPr kumimoji="0" lang="es-ES" altLang="es-ES" sz="2100" b="0" i="0" u="none" strike="noStrike" cap="none" normalizeH="0" baseline="0" dirty="0" err="1">
                <a:ln>
                  <a:noFill/>
                </a:ln>
                <a:solidFill>
                  <a:schemeClr val="tx1"/>
                </a:solidFill>
                <a:effectLst/>
                <a:latin typeface="Abadi" panose="020B0604020104020204" pitchFamily="34" charset="0"/>
              </a:rPr>
              <a:t>included</a:t>
            </a:r>
            <a:r>
              <a:rPr kumimoji="0" lang="es-ES" altLang="es-ES" sz="2100" b="0" i="0" u="none" strike="noStrike" cap="none" normalizeH="0" baseline="0" dirty="0">
                <a:ln>
                  <a:noFill/>
                </a:ln>
                <a:solidFill>
                  <a:schemeClr val="tx1"/>
                </a:solidFill>
                <a:effectLst/>
                <a:latin typeface="Abadi" panose="020B0604020104020204" pitchFamily="34" charset="0"/>
              </a:rPr>
              <a:t>. </a:t>
            </a:r>
          </a:p>
        </p:txBody>
      </p:sp>
      <p:pic>
        <p:nvPicPr>
          <p:cNvPr id="9" name="Imagen 8">
            <a:extLst>
              <a:ext uri="{FF2B5EF4-FFF2-40B4-BE49-F238E27FC236}">
                <a16:creationId xmlns:a16="http://schemas.microsoft.com/office/drawing/2014/main" id="{C7FE7D9B-22B1-7268-7F1E-24576A517F4D}"/>
              </a:ext>
            </a:extLst>
          </p:cNvPr>
          <p:cNvPicPr>
            <a:picLocks noChangeAspect="1"/>
          </p:cNvPicPr>
          <p:nvPr/>
        </p:nvPicPr>
        <p:blipFill>
          <a:blip r:embed="rId4"/>
          <a:stretch>
            <a:fillRect/>
          </a:stretch>
        </p:blipFill>
        <p:spPr>
          <a:xfrm>
            <a:off x="946785" y="4520756"/>
            <a:ext cx="5149215" cy="117736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350096DB-15A6-167D-F601-86A8B99E8D88}"/>
              </a:ext>
            </a:extLst>
          </p:cNvPr>
          <p:cNvPicPr>
            <a:picLocks noChangeAspect="1"/>
          </p:cNvPicPr>
          <p:nvPr/>
        </p:nvPicPr>
        <p:blipFill>
          <a:blip r:embed="rId3"/>
          <a:stretch>
            <a:fillRect/>
          </a:stretch>
        </p:blipFill>
        <p:spPr>
          <a:xfrm>
            <a:off x="770011" y="1466502"/>
            <a:ext cx="9100205" cy="549049"/>
          </a:xfrm>
          <a:prstGeom prst="rect">
            <a:avLst/>
          </a:prstGeom>
        </p:spPr>
      </p:pic>
      <p:sp>
        <p:nvSpPr>
          <p:cNvPr id="7" name="Rectangle 1">
            <a:extLst>
              <a:ext uri="{FF2B5EF4-FFF2-40B4-BE49-F238E27FC236}">
                <a16:creationId xmlns:a16="http://schemas.microsoft.com/office/drawing/2014/main" id="{A47B4175-036B-E6F0-D6E0-C79B461C944C}"/>
              </a:ext>
            </a:extLst>
          </p:cNvPr>
          <p:cNvSpPr>
            <a:spLocks noChangeArrowheads="1"/>
          </p:cNvSpPr>
          <p:nvPr/>
        </p:nvSpPr>
        <p:spPr bwMode="auto">
          <a:xfrm>
            <a:off x="622332" y="2081651"/>
            <a:ext cx="1077468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100" b="0" i="0" u="none" strike="noStrike" cap="none" normalizeH="0" baseline="0" dirty="0" err="1">
                <a:ln>
                  <a:noFill/>
                </a:ln>
                <a:solidFill>
                  <a:schemeClr val="tx1"/>
                </a:solidFill>
                <a:effectLst/>
                <a:latin typeface="Abadi" panose="020B0604020104020204" pitchFamily="34" charset="0"/>
              </a:rPr>
              <a:t>This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query</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ES" sz="2100" b="1" i="0" u="none" strike="noStrike" cap="none" normalizeH="0" baseline="0" dirty="0" err="1">
                <a:ln>
                  <a:noFill/>
                </a:ln>
                <a:solidFill>
                  <a:schemeClr val="tx1"/>
                </a:solidFill>
                <a:effectLst/>
                <a:latin typeface="Abadi" panose="020B0604020104020204" pitchFamily="34" charset="0"/>
              </a:rPr>
              <a:t>Filters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data </a:t>
            </a:r>
            <a:r>
              <a:rPr kumimoji="0" lang="es-ES" altLang="es-ES" sz="2100" b="0" i="0" u="none" strike="noStrike" cap="none" normalizeH="0" baseline="0" dirty="0" err="1">
                <a:ln>
                  <a:noFill/>
                </a:ln>
                <a:solidFill>
                  <a:schemeClr val="tx1"/>
                </a:solidFill>
                <a:effectLst/>
                <a:latin typeface="Abadi" panose="020B0604020104020204" pitchFamily="34" charset="0"/>
              </a:rPr>
              <a:t>to</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include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only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records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between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specified</a:t>
            </a:r>
            <a:r>
              <a:rPr kumimoji="0" lang="es-ES" altLang="es-ES" sz="2100" b="0" i="0" u="none" strike="noStrike" cap="none" normalizeH="0" baseline="0" dirty="0">
                <a:ln>
                  <a:noFill/>
                </a:ln>
                <a:solidFill>
                  <a:schemeClr val="tx1"/>
                </a:solidFill>
                <a:effectLst/>
                <a:latin typeface="Abadi" panose="020B0604020104020204" pitchFamily="34" charset="0"/>
              </a:rPr>
              <a:t> dates </a:t>
            </a:r>
            <a:r>
              <a:rPr kumimoji="0" lang="es-ES" altLang="es-ES" sz="2100" b="0" i="0" u="none" strike="noStrike" cap="none" normalizeH="0" baseline="0" dirty="0" err="1">
                <a:ln>
                  <a:noFill/>
                </a:ln>
                <a:solidFill>
                  <a:schemeClr val="tx1"/>
                </a:solidFill>
                <a:effectLst/>
                <a:latin typeface="Abadi" panose="020B0604020104020204" pitchFamily="34" charset="0"/>
              </a:rPr>
              <a:t>using</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WHERE Date BETWEEN '2010-06-04' AND '2017-03-20' </a:t>
            </a:r>
            <a:r>
              <a:rPr kumimoji="0" lang="es-ES" altLang="es-ES" sz="2100" b="0" i="0" u="none" strike="noStrike" cap="none" normalizeH="0" baseline="0" dirty="0" err="1">
                <a:ln>
                  <a:noFill/>
                </a:ln>
                <a:solidFill>
                  <a:schemeClr val="tx1"/>
                </a:solidFill>
                <a:effectLst/>
                <a:latin typeface="Abadi" panose="020B0604020104020204" pitchFamily="34" charset="0"/>
              </a:rPr>
              <a:t>clause</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ES" altLang="es-ES" sz="2100" b="1" i="0" u="none" strike="noStrike" cap="none" normalizeH="0" baseline="0" dirty="0" err="1">
                <a:ln>
                  <a:noFill/>
                </a:ln>
                <a:solidFill>
                  <a:schemeClr val="tx1"/>
                </a:solidFill>
                <a:effectLst/>
                <a:latin typeface="Abadi" panose="020B0604020104020204" pitchFamily="34" charset="0"/>
              </a:rPr>
              <a:t>Groups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data </a:t>
            </a:r>
            <a:r>
              <a:rPr kumimoji="0" lang="es-ES" altLang="es-ES" sz="2100" b="0" i="0" u="none" strike="noStrike" cap="none" normalizeH="0" baseline="0" dirty="0" err="1">
                <a:ln>
                  <a:noFill/>
                </a:ln>
                <a:solidFill>
                  <a:schemeClr val="tx1"/>
                </a:solidFill>
                <a:effectLst/>
                <a:latin typeface="Abadi" panose="020B0604020104020204" pitchFamily="34" charset="0"/>
              </a:rPr>
              <a:t>by</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Landing_Outcome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using</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GROUP BY </a:t>
            </a:r>
            <a:r>
              <a:rPr kumimoji="0" lang="es-ES" altLang="es-ES" sz="2100" b="0" i="0" u="none" strike="noStrike" cap="none" normalizeH="0" baseline="0" dirty="0" err="1">
                <a:ln>
                  <a:noFill/>
                </a:ln>
                <a:solidFill>
                  <a:schemeClr val="tx1"/>
                </a:solidFill>
                <a:effectLst/>
                <a:latin typeface="Abadi" panose="020B0604020104020204" pitchFamily="34" charset="0"/>
              </a:rPr>
              <a:t>Landing_Outcome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clause</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ES" altLang="es-ES" sz="2100" b="1" i="0" u="none" strike="noStrike" cap="none" normalizeH="0" baseline="0" dirty="0" err="1">
                <a:ln>
                  <a:noFill/>
                </a:ln>
                <a:solidFill>
                  <a:schemeClr val="tx1"/>
                </a:solidFill>
                <a:effectLst/>
                <a:latin typeface="Abadi" panose="020B0604020104020204" pitchFamily="34" charset="0"/>
              </a:rPr>
              <a:t>Counts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number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of</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occurrences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of</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each</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landing</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outcome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using</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COUNT(</a:t>
            </a:r>
            <a:r>
              <a:rPr kumimoji="0" lang="es-ES" altLang="es-ES" sz="2100" b="0" i="0" u="none" strike="noStrike" cap="none" normalizeH="0" baseline="0" dirty="0" err="1">
                <a:ln>
                  <a:noFill/>
                </a:ln>
                <a:solidFill>
                  <a:schemeClr val="tx1"/>
                </a:solidFill>
                <a:effectLst/>
                <a:latin typeface="Abadi" panose="020B0604020104020204" pitchFamily="34" charset="0"/>
              </a:rPr>
              <a:t>Landing_Outcome</a:t>
            </a:r>
            <a:r>
              <a:rPr kumimoji="0" lang="es-ES" altLang="es-ES" sz="2100" b="0" i="0" u="none" strike="noStrike" cap="none" normalizeH="0" baseline="0" dirty="0">
                <a:ln>
                  <a:noFill/>
                </a:ln>
                <a:solidFill>
                  <a:schemeClr val="tx1"/>
                </a:solidFill>
                <a:effectLst/>
                <a:latin typeface="Abadi" panose="020B0604020104020204" pitchFamily="34" charset="0"/>
              </a:rPr>
              <a:t>) AS </a:t>
            </a:r>
            <a:r>
              <a:rPr kumimoji="0" lang="es-ES" altLang="es-ES" sz="2100" b="0" i="0" u="none" strike="noStrike" cap="none" normalizeH="0" baseline="0" dirty="0" err="1">
                <a:ln>
                  <a:noFill/>
                </a:ln>
                <a:solidFill>
                  <a:schemeClr val="tx1"/>
                </a:solidFill>
                <a:effectLst/>
                <a:latin typeface="Abadi" panose="020B0604020104020204" pitchFamily="34" charset="0"/>
              </a:rPr>
              <a:t>Counts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expression</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ES" altLang="es-ES" sz="2100" b="1" i="0" u="none" strike="noStrike" cap="none" normalizeH="0" baseline="0" dirty="0" err="1">
                <a:ln>
                  <a:noFill/>
                </a:ln>
                <a:solidFill>
                  <a:schemeClr val="tx1"/>
                </a:solidFill>
                <a:effectLst/>
                <a:latin typeface="Abadi" panose="020B0604020104020204" pitchFamily="34" charset="0"/>
              </a:rPr>
              <a:t>Orders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results</a:t>
            </a:r>
            <a:r>
              <a:rPr kumimoji="0" lang="es-ES" altLang="es-ES" sz="2100" b="0" i="0" u="none" strike="noStrike" cap="none" normalizeH="0" baseline="0" dirty="0">
                <a:ln>
                  <a:noFill/>
                </a:ln>
                <a:solidFill>
                  <a:schemeClr val="tx1"/>
                </a:solidFill>
                <a:effectLst/>
                <a:latin typeface="Abadi" panose="020B0604020104020204" pitchFamily="34" charset="0"/>
              </a:rPr>
              <a:t> in </a:t>
            </a:r>
            <a:r>
              <a:rPr kumimoji="0" lang="es-ES" altLang="es-ES" sz="2100" b="0" i="0" u="none" strike="noStrike" cap="none" normalizeH="0" baseline="0" dirty="0" err="1">
                <a:ln>
                  <a:noFill/>
                </a:ln>
                <a:solidFill>
                  <a:schemeClr val="tx1"/>
                </a:solidFill>
                <a:effectLst/>
                <a:latin typeface="Abadi" panose="020B0604020104020204" pitchFamily="34" charset="0"/>
              </a:rPr>
              <a:t>descending</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order</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based</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on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Counts</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column</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using</a:t>
            </a:r>
            <a:r>
              <a:rPr kumimoji="0" lang="es-ES" altLang="es-ES" sz="2100" b="0" i="0" u="none" strike="noStrike" cap="none" normalizeH="0" baseline="0" dirty="0">
                <a:ln>
                  <a:noFill/>
                </a:ln>
                <a:solidFill>
                  <a:schemeClr val="tx1"/>
                </a:solidFill>
                <a:effectLst/>
                <a:latin typeface="Abadi" panose="020B0604020104020204" pitchFamily="34" charset="0"/>
              </a:rPr>
              <a:t> </a:t>
            </a:r>
            <a:r>
              <a:rPr kumimoji="0" lang="es-ES" altLang="es-ES" sz="2100" b="0" i="0" u="none" strike="noStrike" cap="none" normalizeH="0" baseline="0" dirty="0" err="1">
                <a:ln>
                  <a:noFill/>
                </a:ln>
                <a:solidFill>
                  <a:schemeClr val="tx1"/>
                </a:solidFill>
                <a:effectLst/>
                <a:latin typeface="Abadi" panose="020B0604020104020204" pitchFamily="34" charset="0"/>
              </a:rPr>
              <a:t>the</a:t>
            </a:r>
            <a:r>
              <a:rPr kumimoji="0" lang="es-ES" altLang="es-ES" sz="2100" b="0" i="0" u="none" strike="noStrike" cap="none" normalizeH="0" baseline="0" dirty="0">
                <a:ln>
                  <a:noFill/>
                </a:ln>
                <a:solidFill>
                  <a:schemeClr val="tx1"/>
                </a:solidFill>
                <a:effectLst/>
                <a:latin typeface="Abadi" panose="020B0604020104020204" pitchFamily="34" charset="0"/>
              </a:rPr>
              <a:t> ORDER BY </a:t>
            </a:r>
            <a:r>
              <a:rPr kumimoji="0" lang="es-ES" altLang="es-ES" sz="2100" b="0" i="0" u="none" strike="noStrike" cap="none" normalizeH="0" baseline="0" dirty="0" err="1">
                <a:ln>
                  <a:noFill/>
                </a:ln>
                <a:solidFill>
                  <a:schemeClr val="tx1"/>
                </a:solidFill>
                <a:effectLst/>
                <a:latin typeface="Abadi" panose="020B0604020104020204" pitchFamily="34" charset="0"/>
              </a:rPr>
              <a:t>Counts</a:t>
            </a:r>
            <a:r>
              <a:rPr kumimoji="0" lang="es-ES" altLang="es-ES" sz="2100" b="0" i="0" u="none" strike="noStrike" cap="none" normalizeH="0" baseline="0" dirty="0">
                <a:ln>
                  <a:noFill/>
                </a:ln>
                <a:solidFill>
                  <a:schemeClr val="tx1"/>
                </a:solidFill>
                <a:effectLst/>
                <a:latin typeface="Abadi" panose="020B0604020104020204" pitchFamily="34" charset="0"/>
              </a:rPr>
              <a:t> DESC </a:t>
            </a:r>
            <a:r>
              <a:rPr kumimoji="0" lang="es-ES" altLang="es-ES" sz="2100" b="0" i="0" u="none" strike="noStrike" cap="none" normalizeH="0" baseline="0" dirty="0" err="1">
                <a:ln>
                  <a:noFill/>
                </a:ln>
                <a:solidFill>
                  <a:schemeClr val="tx1"/>
                </a:solidFill>
                <a:effectLst/>
                <a:latin typeface="Abadi" panose="020B0604020104020204" pitchFamily="34" charset="0"/>
              </a:rPr>
              <a:t>clause</a:t>
            </a:r>
            <a:r>
              <a:rPr kumimoji="0" lang="es-ES" altLang="es-ES" sz="21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9" name="Imagen 8">
            <a:extLst>
              <a:ext uri="{FF2B5EF4-FFF2-40B4-BE49-F238E27FC236}">
                <a16:creationId xmlns:a16="http://schemas.microsoft.com/office/drawing/2014/main" id="{467607A6-44CC-F611-7C9D-35FD7FF39304}"/>
              </a:ext>
            </a:extLst>
          </p:cNvPr>
          <p:cNvPicPr>
            <a:picLocks noChangeAspect="1"/>
          </p:cNvPicPr>
          <p:nvPr/>
        </p:nvPicPr>
        <p:blipFill>
          <a:blip r:embed="rId4"/>
          <a:stretch>
            <a:fillRect/>
          </a:stretch>
        </p:blipFill>
        <p:spPr>
          <a:xfrm>
            <a:off x="718884" y="4850334"/>
            <a:ext cx="2237676" cy="19935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Imagen 5">
            <a:extLst>
              <a:ext uri="{FF2B5EF4-FFF2-40B4-BE49-F238E27FC236}">
                <a16:creationId xmlns:a16="http://schemas.microsoft.com/office/drawing/2014/main" id="{9D3F0060-BD3E-E8AF-A132-83DD6128F682}"/>
              </a:ext>
            </a:extLst>
          </p:cNvPr>
          <p:cNvPicPr>
            <a:picLocks noChangeAspect="1"/>
          </p:cNvPicPr>
          <p:nvPr/>
        </p:nvPicPr>
        <p:blipFill>
          <a:blip r:embed="rId3"/>
          <a:srcRect l="3050"/>
          <a:stretch/>
        </p:blipFill>
        <p:spPr>
          <a:xfrm>
            <a:off x="8078139" y="2316878"/>
            <a:ext cx="3707615" cy="3169560"/>
          </a:xfrm>
          <a:prstGeom prst="rect">
            <a:avLst/>
          </a:prstGeom>
        </p:spPr>
      </p:pic>
      <p:sp>
        <p:nvSpPr>
          <p:cNvPr id="7" name="CuadroTexto 6">
            <a:extLst>
              <a:ext uri="{FF2B5EF4-FFF2-40B4-BE49-F238E27FC236}">
                <a16:creationId xmlns:a16="http://schemas.microsoft.com/office/drawing/2014/main" id="{521ABBF0-D5C8-1371-8B40-00337922EE14}"/>
              </a:ext>
            </a:extLst>
          </p:cNvPr>
          <p:cNvSpPr txBox="1"/>
          <p:nvPr/>
        </p:nvSpPr>
        <p:spPr>
          <a:xfrm>
            <a:off x="579120" y="1962922"/>
            <a:ext cx="7406640" cy="4555093"/>
          </a:xfrm>
          <a:prstGeom prst="rect">
            <a:avLst/>
          </a:prstGeom>
          <a:noFill/>
        </p:spPr>
        <p:txBody>
          <a:bodyPr wrap="square" rtlCol="0">
            <a:spAutoFit/>
          </a:bodyPr>
          <a:lstStyle/>
          <a:p>
            <a:r>
              <a:rPr lang="en-US" sz="1700" b="1" dirty="0"/>
              <a:t>The strategic placement of rocket launch sites is driven by two primary factors:</a:t>
            </a:r>
            <a:endParaRPr lang="en-US" sz="1700" dirty="0"/>
          </a:p>
          <a:p>
            <a:pPr>
              <a:buFont typeface="+mj-lt"/>
              <a:buAutoNum type="arabicPeriod"/>
            </a:pPr>
            <a:r>
              <a:rPr lang="en-US" sz="1700" b="1" dirty="0"/>
              <a:t>Equatorial Advantage:</a:t>
            </a:r>
            <a:r>
              <a:rPr lang="en-US" sz="1700" dirty="0"/>
              <a:t> Most launch sites are situated near the Equator because the Earth's rotation is fastest at this latitude. This inherent eastward velocity provides a significant boost to rockets, reducing the amount of fuel required to achieve orbital velocity. By launching eastward from the Equator, a rocket can effectively harness this rotational energy, making it more efficient and cost-effective to reach space.</a:t>
            </a:r>
          </a:p>
          <a:p>
            <a:pPr>
              <a:buFont typeface="+mj-lt"/>
              <a:buAutoNum type="arabicPeriod"/>
            </a:pPr>
            <a:r>
              <a:rPr lang="en-US" sz="1700" b="1" dirty="0"/>
              <a:t>Coastal Safety:</a:t>
            </a:r>
            <a:r>
              <a:rPr lang="en-US" sz="1700" dirty="0"/>
              <a:t> To minimize the risks associated with rocket launches, including potential failures or debris falling back to Earth, launch sites are almost always located near a coastline. This ensures that any hazardous events occur over uninhabited areas of the ocean, safeguarding both people and property.</a:t>
            </a:r>
          </a:p>
          <a:p>
            <a:r>
              <a:rPr lang="en-US" sz="1700" b="1" dirty="0"/>
              <a:t>The map illustrating SpaceX's Falcon 9 launch sites in the United States highlights these principles.</a:t>
            </a:r>
            <a:r>
              <a:rPr lang="en-US" sz="1700" dirty="0"/>
              <a:t> Both the California and Florida-based facilities are positioned along the coast, taking advantage of the Earth's rotation and minimizing potential risks. Specifically, the map shows the following launch sites: VAFB SLC-4E (CA), CCAFS LC-40 (FL), KSC LC-39A (FL), and CCAFS SLC-40 (FL).</a:t>
            </a:r>
          </a:p>
          <a:p>
            <a:endParaRPr lang="es-ES" dirty="0"/>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Imagen 3">
            <a:extLst>
              <a:ext uri="{FF2B5EF4-FFF2-40B4-BE49-F238E27FC236}">
                <a16:creationId xmlns:a16="http://schemas.microsoft.com/office/drawing/2014/main" id="{88658F9B-757A-ECEB-393E-F8162508A6ED}"/>
              </a:ext>
            </a:extLst>
          </p:cNvPr>
          <p:cNvPicPr>
            <a:picLocks noChangeAspect="1"/>
          </p:cNvPicPr>
          <p:nvPr/>
        </p:nvPicPr>
        <p:blipFill>
          <a:blip r:embed="rId3"/>
          <a:stretch>
            <a:fillRect/>
          </a:stretch>
        </p:blipFill>
        <p:spPr>
          <a:xfrm>
            <a:off x="1572958" y="1870537"/>
            <a:ext cx="8192643" cy="2476846"/>
          </a:xfrm>
          <a:prstGeom prst="rect">
            <a:avLst/>
          </a:prstGeom>
        </p:spPr>
      </p:pic>
      <p:sp>
        <p:nvSpPr>
          <p:cNvPr id="6" name="CuadroTexto 5">
            <a:extLst>
              <a:ext uri="{FF2B5EF4-FFF2-40B4-BE49-F238E27FC236}">
                <a16:creationId xmlns:a16="http://schemas.microsoft.com/office/drawing/2014/main" id="{3C4DD78A-E98C-0DC9-DF66-2CAED3352128}"/>
              </a:ext>
            </a:extLst>
          </p:cNvPr>
          <p:cNvSpPr txBox="1"/>
          <p:nvPr/>
        </p:nvSpPr>
        <p:spPr>
          <a:xfrm>
            <a:off x="1722120" y="4632960"/>
            <a:ext cx="8192643" cy="1754326"/>
          </a:xfrm>
          <a:prstGeom prst="rect">
            <a:avLst/>
          </a:prstGeom>
          <a:noFill/>
        </p:spPr>
        <p:txBody>
          <a:bodyPr wrap="square" rtlCol="0">
            <a:spAutoFit/>
          </a:bodyPr>
          <a:lstStyle/>
          <a:p>
            <a:pPr>
              <a:buFont typeface="Arial" panose="020B0604020202020204" pitchFamily="34" charset="0"/>
              <a:buChar char="•"/>
            </a:pPr>
            <a:r>
              <a:rPr lang="en-US" b="1" dirty="0"/>
              <a:t>Green markers</a:t>
            </a:r>
            <a:r>
              <a:rPr lang="en-US" dirty="0"/>
              <a:t> denote successful launches.</a:t>
            </a:r>
          </a:p>
          <a:p>
            <a:pPr>
              <a:buFont typeface="Arial" panose="020B0604020202020204" pitchFamily="34" charset="0"/>
              <a:buChar char="•"/>
            </a:pPr>
            <a:r>
              <a:rPr lang="en-US" b="1" dirty="0"/>
              <a:t>Red markers</a:t>
            </a:r>
            <a:r>
              <a:rPr lang="en-US" dirty="0"/>
              <a:t> indicate failed launches.</a:t>
            </a:r>
          </a:p>
          <a:p>
            <a:pPr>
              <a:buFont typeface="Arial" panose="020B0604020202020204" pitchFamily="34" charset="0"/>
              <a:buChar char="•"/>
            </a:pPr>
            <a:r>
              <a:rPr lang="en-US" b="1" dirty="0"/>
              <a:t>Launch Site KSC LC-39A</a:t>
            </a:r>
            <a:r>
              <a:rPr lang="en-US" dirty="0"/>
              <a:t> exhibits a notably high success rate."</a:t>
            </a:r>
          </a:p>
          <a:p>
            <a:r>
              <a:rPr lang="en-US" dirty="0"/>
              <a:t>This color-coding system offers a quick and easy way to compare the performance of various launch facilities.</a:t>
            </a:r>
          </a:p>
          <a:p>
            <a:endParaRPr lang="es-ES"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Imagen 3">
            <a:extLst>
              <a:ext uri="{FF2B5EF4-FFF2-40B4-BE49-F238E27FC236}">
                <a16:creationId xmlns:a16="http://schemas.microsoft.com/office/drawing/2014/main" id="{C75835DD-2394-2634-8511-DFDB6D97F317}"/>
              </a:ext>
            </a:extLst>
          </p:cNvPr>
          <p:cNvPicPr>
            <a:picLocks noChangeAspect="1"/>
          </p:cNvPicPr>
          <p:nvPr/>
        </p:nvPicPr>
        <p:blipFill>
          <a:blip r:embed="rId3"/>
          <a:srcRect/>
          <a:stretch/>
        </p:blipFill>
        <p:spPr>
          <a:xfrm>
            <a:off x="587131" y="2987040"/>
            <a:ext cx="3953427" cy="2610214"/>
          </a:xfrm>
          <a:prstGeom prst="rect">
            <a:avLst/>
          </a:prstGeom>
        </p:spPr>
      </p:pic>
      <p:sp>
        <p:nvSpPr>
          <p:cNvPr id="6" name="CuadroTexto 5">
            <a:extLst>
              <a:ext uri="{FF2B5EF4-FFF2-40B4-BE49-F238E27FC236}">
                <a16:creationId xmlns:a16="http://schemas.microsoft.com/office/drawing/2014/main" id="{9A3E7E01-5E52-577E-7B23-B16BDA661E5E}"/>
              </a:ext>
            </a:extLst>
          </p:cNvPr>
          <p:cNvSpPr txBox="1"/>
          <p:nvPr/>
        </p:nvSpPr>
        <p:spPr>
          <a:xfrm>
            <a:off x="4846319" y="1337492"/>
            <a:ext cx="6575669" cy="5909310"/>
          </a:xfrm>
          <a:prstGeom prst="rect">
            <a:avLst/>
          </a:prstGeom>
          <a:noFill/>
        </p:spPr>
        <p:txBody>
          <a:bodyPr wrap="square" rtlCol="0">
            <a:spAutoFit/>
          </a:bodyPr>
          <a:lstStyle/>
          <a:p>
            <a:r>
              <a:rPr lang="en-US" b="1" dirty="0"/>
              <a:t>Launch Site KSC LC-39A's Proximity Analysis:</a:t>
            </a:r>
            <a:endParaRPr lang="en-US" dirty="0"/>
          </a:p>
          <a:p>
            <a:pPr>
              <a:buFont typeface="Arial" panose="020B0604020202020204" pitchFamily="34" charset="0"/>
              <a:buChar char="•"/>
            </a:pPr>
            <a:r>
              <a:rPr lang="en-US" b="1" dirty="0"/>
              <a:t>Located relatively near:</a:t>
            </a:r>
            <a:endParaRPr lang="en-US" dirty="0"/>
          </a:p>
          <a:p>
            <a:pPr marL="742950" lvl="1" indent="-285750">
              <a:buFont typeface="Arial" panose="020B0604020202020204" pitchFamily="34" charset="0"/>
              <a:buChar char="•"/>
            </a:pPr>
            <a:r>
              <a:rPr lang="en-US" dirty="0"/>
              <a:t>Railway (15.23 km)</a:t>
            </a:r>
          </a:p>
          <a:p>
            <a:pPr marL="742950" lvl="1" indent="-285750">
              <a:buFont typeface="Arial" panose="020B0604020202020204" pitchFamily="34" charset="0"/>
              <a:buChar char="•"/>
            </a:pPr>
            <a:r>
              <a:rPr lang="en-US" dirty="0"/>
              <a:t>Highway (20.28 km)</a:t>
            </a:r>
          </a:p>
          <a:p>
            <a:pPr marL="742950" lvl="1" indent="-285750">
              <a:buFont typeface="Arial" panose="020B0604020202020204" pitchFamily="34" charset="0"/>
              <a:buChar char="•"/>
            </a:pPr>
            <a:r>
              <a:rPr lang="en-US" dirty="0"/>
              <a:t>Coastline (14.99 km)</a:t>
            </a:r>
          </a:p>
          <a:p>
            <a:pPr marL="742950" lvl="1" indent="-285750">
              <a:buFont typeface="Arial" panose="020B0604020202020204" pitchFamily="34" charset="0"/>
              <a:buChar char="•"/>
            </a:pPr>
            <a:r>
              <a:rPr lang="en-US" dirty="0"/>
              <a:t>City of Titusville (16.32 km)</a:t>
            </a:r>
          </a:p>
          <a:p>
            <a:r>
              <a:rPr lang="en-US" b="1" dirty="0"/>
              <a:t>Safety Considerations:</a:t>
            </a:r>
            <a:endParaRPr lang="en-US" dirty="0"/>
          </a:p>
          <a:p>
            <a:pPr>
              <a:buFont typeface="Arial" panose="020B0604020202020204" pitchFamily="34" charset="0"/>
              <a:buChar char="•"/>
            </a:pPr>
            <a:r>
              <a:rPr lang="en-US" dirty="0"/>
              <a:t>Failed rockets can cover significant distances (15-20 km) in a short time, posing potential risks to populated areas.</a:t>
            </a:r>
          </a:p>
          <a:p>
            <a:pPr>
              <a:buFont typeface="Arial" panose="020B0604020202020204" pitchFamily="34" charset="0"/>
              <a:buChar char="•"/>
            </a:pPr>
            <a:r>
              <a:rPr lang="en-US" dirty="0"/>
              <a:t>Launch sites are generally situated away from cities to minimize these risks.</a:t>
            </a:r>
          </a:p>
          <a:p>
            <a:r>
              <a:rPr lang="en-US" b="1" dirty="0"/>
              <a:t>Strategic Location:</a:t>
            </a:r>
            <a:endParaRPr lang="en-US" dirty="0"/>
          </a:p>
          <a:p>
            <a:pPr>
              <a:buFont typeface="Arial" panose="020B0604020202020204" pitchFamily="34" charset="0"/>
              <a:buChar char="•"/>
            </a:pPr>
            <a:r>
              <a:rPr lang="en-US" dirty="0"/>
              <a:t>Launch sites are often located near coastlines, railways, and highways to facilitate resource access and transportation.</a:t>
            </a:r>
          </a:p>
          <a:p>
            <a:r>
              <a:rPr lang="en-US" b="1" dirty="0"/>
              <a:t>Launch Site VAFB SLC-4E:</a:t>
            </a:r>
            <a:endParaRPr lang="en-US" dirty="0"/>
          </a:p>
          <a:p>
            <a:pPr>
              <a:buFont typeface="Arial" panose="020B0604020202020204" pitchFamily="34" charset="0"/>
              <a:buChar char="•"/>
            </a:pPr>
            <a:r>
              <a:rPr lang="en-US" dirty="0"/>
              <a:t>City of Lompoc is located further away from this launch site compared to other proximities.</a:t>
            </a:r>
          </a:p>
          <a:p>
            <a:pPr>
              <a:buFont typeface="Arial" panose="020B0604020202020204" pitchFamily="34" charset="0"/>
              <a:buChar char="•"/>
            </a:pPr>
            <a:r>
              <a:rPr lang="en-US" dirty="0"/>
              <a:t>The map shows distances to the coastline, railroad, and highway.</a:t>
            </a:r>
          </a:p>
          <a:p>
            <a:r>
              <a:rPr lang="en-US" b="1" dirty="0"/>
              <a:t>Overall, the strategic placement of launch sites aims to balance accessibility and safety</a:t>
            </a:r>
            <a:endParaRPr lang="en-US" dirty="0"/>
          </a:p>
          <a:p>
            <a:endParaRPr lang="es-ES" dirty="0"/>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73166" y="1524000"/>
            <a:ext cx="10885016" cy="47953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solidFill>
                  <a:schemeClr val="bg2">
                    <a:lumMod val="50000"/>
                  </a:schemeClr>
                </a:solidFill>
              </a:rPr>
              <a:t>The recent advancements in private space travel have made the space industry increasingly accessible to the general public. While the cost of launch remains a significant hurdle for new entrants, SpaceX has gained a competitive edge through its reusable first-stage technology. Each SpaceX launch costs approximately $62 million, and the ability to reuse the first stage for future missions provides a substantial cost advantage over competitors, who typically spend around $165 million per launch.</a:t>
            </a:r>
            <a:endParaRPr lang="en-US" sz="2200" dirty="0">
              <a:solidFill>
                <a:schemeClr val="bg2">
                  <a:lumMod val="50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buNone/>
            </a:pPr>
            <a:r>
              <a:rPr lang="en-US" sz="1600" dirty="0">
                <a:solidFill>
                  <a:schemeClr val="bg2">
                    <a:lumMod val="50000"/>
                  </a:schemeClr>
                </a:solidFill>
              </a:rPr>
              <a:t>To accurately forecast SpaceX Falcon 9 first-stage landing outcomes, we'll examine key factors such as:</a:t>
            </a:r>
          </a:p>
          <a:p>
            <a:pPr>
              <a:buFont typeface="Arial" panose="020B0604020202020204" pitchFamily="34" charset="0"/>
              <a:buChar char="•"/>
            </a:pPr>
            <a:r>
              <a:rPr lang="en-US" sz="1600" b="1" dirty="0">
                <a:solidFill>
                  <a:schemeClr val="bg2">
                    <a:lumMod val="50000"/>
                  </a:schemeClr>
                </a:solidFill>
              </a:rPr>
              <a:t>Payload mass:</a:t>
            </a:r>
            <a:r>
              <a:rPr lang="en-US" sz="1600" dirty="0">
                <a:solidFill>
                  <a:schemeClr val="bg2">
                    <a:lumMod val="50000"/>
                  </a:schemeClr>
                </a:solidFill>
              </a:rPr>
              <a:t> Heavier payloads increase landing complexity.</a:t>
            </a:r>
          </a:p>
          <a:p>
            <a:pPr>
              <a:buFont typeface="Arial" panose="020B0604020202020204" pitchFamily="34" charset="0"/>
              <a:buChar char="•"/>
            </a:pPr>
            <a:r>
              <a:rPr lang="en-US" sz="1600" b="1" dirty="0">
                <a:solidFill>
                  <a:schemeClr val="bg2">
                    <a:lumMod val="50000"/>
                  </a:schemeClr>
                </a:solidFill>
              </a:rPr>
              <a:t>Launch site:</a:t>
            </a:r>
            <a:r>
              <a:rPr lang="en-US" sz="1600" dirty="0">
                <a:solidFill>
                  <a:schemeClr val="bg2">
                    <a:lumMod val="50000"/>
                  </a:schemeClr>
                </a:solidFill>
              </a:rPr>
              <a:t> Site-specific conditions (e.g., wind, temperature) influence landings.</a:t>
            </a:r>
          </a:p>
          <a:p>
            <a:pPr>
              <a:buFont typeface="Arial" panose="020B0604020202020204" pitchFamily="34" charset="0"/>
              <a:buChar char="•"/>
            </a:pPr>
            <a:r>
              <a:rPr lang="en-US" sz="1600" b="1" dirty="0">
                <a:solidFill>
                  <a:schemeClr val="bg2">
                    <a:lumMod val="50000"/>
                  </a:schemeClr>
                </a:solidFill>
              </a:rPr>
              <a:t>Flight history:</a:t>
            </a:r>
            <a:r>
              <a:rPr lang="en-US" sz="1600" dirty="0">
                <a:solidFill>
                  <a:schemeClr val="bg2">
                    <a:lumMod val="50000"/>
                  </a:schemeClr>
                </a:solidFill>
              </a:rPr>
              <a:t> Repeated flights can introduce wear and tear.</a:t>
            </a:r>
          </a:p>
          <a:p>
            <a:pPr>
              <a:buFont typeface="Arial" panose="020B0604020202020204" pitchFamily="34" charset="0"/>
              <a:buChar char="•"/>
            </a:pPr>
            <a:r>
              <a:rPr lang="en-US" sz="1600" b="1" dirty="0">
                <a:solidFill>
                  <a:schemeClr val="bg2">
                    <a:lumMod val="50000"/>
                  </a:schemeClr>
                </a:solidFill>
              </a:rPr>
              <a:t>Orbit type:</a:t>
            </a:r>
            <a:r>
              <a:rPr lang="en-US" sz="1600" dirty="0">
                <a:solidFill>
                  <a:schemeClr val="bg2">
                    <a:lumMod val="50000"/>
                  </a:schemeClr>
                </a:solidFill>
              </a:rPr>
              <a:t> Different orbits require unique landing trajectories.</a:t>
            </a:r>
          </a:p>
          <a:p>
            <a:r>
              <a:rPr lang="en-US" sz="1600" b="1" dirty="0">
                <a:solidFill>
                  <a:schemeClr val="bg2">
                    <a:lumMod val="50000"/>
                  </a:schemeClr>
                </a:solidFill>
              </a:rPr>
              <a:t>Analyzing trends over time:</a:t>
            </a:r>
            <a:r>
              <a:rPr lang="en-US" sz="1600" dirty="0">
                <a:solidFill>
                  <a:schemeClr val="bg2">
                    <a:lumMod val="50000"/>
                  </a:schemeClr>
                </a:solidFill>
              </a:rPr>
              <a:t> We'll assess if success rates have improved.</a:t>
            </a:r>
          </a:p>
          <a:p>
            <a:r>
              <a:rPr lang="en-US" sz="1600" b="1" dirty="0">
                <a:solidFill>
                  <a:schemeClr val="bg2">
                    <a:lumMod val="50000"/>
                  </a:schemeClr>
                </a:solidFill>
              </a:rPr>
              <a:t>Predictive modeling:</a:t>
            </a:r>
            <a:r>
              <a:rPr lang="en-US" sz="1600" dirty="0">
                <a:solidFill>
                  <a:schemeClr val="bg2">
                    <a:lumMod val="50000"/>
                  </a:schemeClr>
                </a:solidFill>
              </a:rPr>
              <a:t> Using algorithms like logistic regression, SVM, random forest, and GBM, we'll create models to predict landing success based on these factors.</a:t>
            </a:r>
          </a:p>
          <a:p>
            <a:r>
              <a:rPr lang="en-US" sz="1600" b="1" dirty="0">
                <a:solidFill>
                  <a:schemeClr val="bg2">
                    <a:lumMod val="50000"/>
                  </a:schemeClr>
                </a:solidFill>
              </a:rPr>
              <a:t>Correlations:</a:t>
            </a:r>
            <a:r>
              <a:rPr lang="en-US" sz="1600" dirty="0">
                <a:solidFill>
                  <a:schemeClr val="bg2">
                    <a:lumMod val="50000"/>
                  </a:schemeClr>
                </a:solidFill>
              </a:rPr>
              <a:t> We'll explore relationships between launch sites and success rates.</a:t>
            </a:r>
          </a:p>
          <a:p>
            <a:r>
              <a:rPr lang="en-US" sz="1600" b="1" dirty="0">
                <a:solidFill>
                  <a:schemeClr val="bg2">
                    <a:lumMod val="50000"/>
                  </a:schemeClr>
                </a:solidFill>
              </a:rPr>
              <a:t>Goal:</a:t>
            </a:r>
            <a:r>
              <a:rPr lang="en-US" sz="1600" dirty="0">
                <a:solidFill>
                  <a:schemeClr val="bg2">
                    <a:lumMod val="50000"/>
                  </a:schemeClr>
                </a:solidFill>
              </a:rPr>
              <a:t> Develop a robust model to optimize SpaceX operations and predict future landing outcomes.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n 3">
            <a:extLst>
              <a:ext uri="{FF2B5EF4-FFF2-40B4-BE49-F238E27FC236}">
                <a16:creationId xmlns:a16="http://schemas.microsoft.com/office/drawing/2014/main" id="{2D7D223B-54E5-BCD2-0D07-521241603915}"/>
              </a:ext>
            </a:extLst>
          </p:cNvPr>
          <p:cNvPicPr>
            <a:picLocks noChangeAspect="1"/>
          </p:cNvPicPr>
          <p:nvPr/>
        </p:nvPicPr>
        <p:blipFill>
          <a:blip r:embed="rId3"/>
          <a:stretch>
            <a:fillRect/>
          </a:stretch>
        </p:blipFill>
        <p:spPr>
          <a:xfrm>
            <a:off x="3865334" y="3979686"/>
            <a:ext cx="4324954" cy="2324424"/>
          </a:xfrm>
          <a:prstGeom prst="rect">
            <a:avLst/>
          </a:prstGeom>
        </p:spPr>
      </p:pic>
      <p:sp>
        <p:nvSpPr>
          <p:cNvPr id="6" name="CuadroTexto 5">
            <a:extLst>
              <a:ext uri="{FF2B5EF4-FFF2-40B4-BE49-F238E27FC236}">
                <a16:creationId xmlns:a16="http://schemas.microsoft.com/office/drawing/2014/main" id="{BF353451-5F9F-ECC8-9607-ED2FCA5C6F59}"/>
              </a:ext>
            </a:extLst>
          </p:cNvPr>
          <p:cNvSpPr txBox="1"/>
          <p:nvPr/>
        </p:nvSpPr>
        <p:spPr>
          <a:xfrm>
            <a:off x="2118751" y="1678759"/>
            <a:ext cx="7818120" cy="2031325"/>
          </a:xfrm>
          <a:prstGeom prst="rect">
            <a:avLst/>
          </a:prstGeom>
          <a:noFill/>
        </p:spPr>
        <p:txBody>
          <a:bodyPr wrap="square" rtlCol="0">
            <a:spAutoFit/>
          </a:bodyPr>
          <a:lstStyle/>
          <a:p>
            <a:r>
              <a:rPr lang="en-US" b="1" dirty="0"/>
              <a:t>Launch Site Comparison:</a:t>
            </a:r>
            <a:endParaRPr lang="en-US" dirty="0"/>
          </a:p>
          <a:p>
            <a:pPr>
              <a:buFont typeface="Arial" panose="020B0604020202020204" pitchFamily="34" charset="0"/>
              <a:buChar char="•"/>
            </a:pPr>
            <a:r>
              <a:rPr lang="en-US" b="1" dirty="0"/>
              <a:t>KSC LC-39A</a:t>
            </a:r>
            <a:r>
              <a:rPr lang="en-US" dirty="0"/>
              <a:t> has the highest launch success rate.</a:t>
            </a:r>
          </a:p>
          <a:p>
            <a:pPr>
              <a:buFont typeface="Arial" panose="020B0604020202020204" pitchFamily="34" charset="0"/>
              <a:buChar char="•"/>
            </a:pPr>
            <a:r>
              <a:rPr lang="en-US" b="1" dirty="0"/>
              <a:t>CCAFS SLC-40</a:t>
            </a:r>
            <a:r>
              <a:rPr lang="en-US" dirty="0"/>
              <a:t> has the lowest launch success rate.</a:t>
            </a:r>
          </a:p>
          <a:p>
            <a:r>
              <a:rPr lang="en-US" b="1" dirty="0"/>
              <a:t>Data Visualization:</a:t>
            </a:r>
            <a:endParaRPr lang="en-US" dirty="0"/>
          </a:p>
          <a:p>
            <a:pPr>
              <a:buFont typeface="Arial" panose="020B0604020202020204" pitchFamily="34" charset="0"/>
              <a:buChar char="•"/>
            </a:pPr>
            <a:r>
              <a:rPr lang="en-US" dirty="0"/>
              <a:t>The chart visually demonstrates that KSC LC-39A outperforms other launch sites in terms of successful launches.</a:t>
            </a:r>
          </a:p>
          <a:p>
            <a:endParaRPr lang="es-ES" dirty="0"/>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n 3">
            <a:extLst>
              <a:ext uri="{FF2B5EF4-FFF2-40B4-BE49-F238E27FC236}">
                <a16:creationId xmlns:a16="http://schemas.microsoft.com/office/drawing/2014/main" id="{4DC38277-B034-7876-215A-FE00FE16482D}"/>
              </a:ext>
            </a:extLst>
          </p:cNvPr>
          <p:cNvPicPr>
            <a:picLocks noChangeAspect="1"/>
          </p:cNvPicPr>
          <p:nvPr/>
        </p:nvPicPr>
        <p:blipFill>
          <a:blip r:embed="rId3"/>
          <a:stretch>
            <a:fillRect/>
          </a:stretch>
        </p:blipFill>
        <p:spPr>
          <a:xfrm>
            <a:off x="4205023" y="3845576"/>
            <a:ext cx="3781953" cy="2581635"/>
          </a:xfrm>
          <a:prstGeom prst="rect">
            <a:avLst/>
          </a:prstGeom>
        </p:spPr>
      </p:pic>
      <p:sp>
        <p:nvSpPr>
          <p:cNvPr id="6" name="CuadroTexto 5">
            <a:extLst>
              <a:ext uri="{FF2B5EF4-FFF2-40B4-BE49-F238E27FC236}">
                <a16:creationId xmlns:a16="http://schemas.microsoft.com/office/drawing/2014/main" id="{B1EFBCE6-B6A6-02B2-1A27-2FCF4E128474}"/>
              </a:ext>
            </a:extLst>
          </p:cNvPr>
          <p:cNvSpPr txBox="1"/>
          <p:nvPr/>
        </p:nvSpPr>
        <p:spPr>
          <a:xfrm>
            <a:off x="1965960" y="1337447"/>
            <a:ext cx="7453576" cy="2862322"/>
          </a:xfrm>
          <a:prstGeom prst="rect">
            <a:avLst/>
          </a:prstGeom>
          <a:noFill/>
        </p:spPr>
        <p:txBody>
          <a:bodyPr wrap="square" rtlCol="0">
            <a:spAutoFit/>
          </a:bodyPr>
          <a:lstStyle/>
          <a:p>
            <a:r>
              <a:rPr lang="en-US" b="1" dirty="0"/>
              <a:t>Launch Site KSC LC-39A:</a:t>
            </a:r>
            <a:endParaRPr lang="en-US" dirty="0"/>
          </a:p>
          <a:p>
            <a:pPr>
              <a:buFont typeface="Arial" panose="020B0604020202020204" pitchFamily="34" charset="0"/>
              <a:buChar char="•"/>
            </a:pPr>
            <a:r>
              <a:rPr lang="en-US" b="1" dirty="0"/>
              <a:t>Highest launch success rate:</a:t>
            </a:r>
            <a:r>
              <a:rPr lang="en-US" dirty="0"/>
              <a:t> 76.9%</a:t>
            </a:r>
          </a:p>
          <a:p>
            <a:pPr>
              <a:buFont typeface="Arial" panose="020B0604020202020204" pitchFamily="34" charset="0"/>
              <a:buChar char="•"/>
            </a:pPr>
            <a:r>
              <a:rPr lang="en-US" b="1" dirty="0"/>
              <a:t>Successful launches:</a:t>
            </a:r>
            <a:r>
              <a:rPr lang="en-US" dirty="0"/>
              <a:t> 10</a:t>
            </a:r>
          </a:p>
          <a:p>
            <a:pPr>
              <a:buFont typeface="Arial" panose="020B0604020202020204" pitchFamily="34" charset="0"/>
              <a:buChar char="•"/>
            </a:pPr>
            <a:r>
              <a:rPr lang="en-US" b="1" dirty="0"/>
              <a:t>Failed launches:</a:t>
            </a:r>
            <a:r>
              <a:rPr lang="en-US" dirty="0"/>
              <a:t> 3</a:t>
            </a:r>
          </a:p>
          <a:p>
            <a:r>
              <a:rPr lang="en-US" b="1" dirty="0"/>
              <a:t>Performance Metrics:</a:t>
            </a:r>
            <a:endParaRPr lang="en-US" dirty="0"/>
          </a:p>
          <a:p>
            <a:pPr>
              <a:buFont typeface="Arial" panose="020B0604020202020204" pitchFamily="34" charset="0"/>
              <a:buChar char="•"/>
            </a:pPr>
            <a:r>
              <a:rPr lang="en-US" b="1" dirty="0"/>
              <a:t>Launch success rate:</a:t>
            </a:r>
            <a:r>
              <a:rPr lang="en-US" dirty="0"/>
              <a:t> 76.9%</a:t>
            </a:r>
          </a:p>
          <a:p>
            <a:pPr>
              <a:buFont typeface="Arial" panose="020B0604020202020204" pitchFamily="34" charset="0"/>
              <a:buChar char="•"/>
            </a:pPr>
            <a:r>
              <a:rPr lang="en-US" b="1" dirty="0"/>
              <a:t>Launch failure rate:</a:t>
            </a:r>
            <a:r>
              <a:rPr lang="en-US" dirty="0"/>
              <a:t> 23.1%</a:t>
            </a:r>
          </a:p>
          <a:p>
            <a:r>
              <a:rPr lang="en-US" dirty="0"/>
              <a:t>This data highlights the exceptional performance of KSC LC-39A in terms of launch reliability</a:t>
            </a:r>
          </a:p>
          <a:p>
            <a:endParaRPr lang="es-ES" dirty="0"/>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n 3">
            <a:extLst>
              <a:ext uri="{FF2B5EF4-FFF2-40B4-BE49-F238E27FC236}">
                <a16:creationId xmlns:a16="http://schemas.microsoft.com/office/drawing/2014/main" id="{381EF7B2-53CE-9786-05C7-0FA16A2ECFB4}"/>
              </a:ext>
            </a:extLst>
          </p:cNvPr>
          <p:cNvPicPr>
            <a:picLocks noChangeAspect="1"/>
          </p:cNvPicPr>
          <p:nvPr/>
        </p:nvPicPr>
        <p:blipFill>
          <a:blip r:embed="rId3"/>
          <a:srcRect/>
          <a:stretch/>
        </p:blipFill>
        <p:spPr>
          <a:xfrm>
            <a:off x="1429068" y="4852295"/>
            <a:ext cx="4096322" cy="1467055"/>
          </a:xfrm>
          <a:prstGeom prst="rect">
            <a:avLst/>
          </a:prstGeom>
        </p:spPr>
      </p:pic>
      <p:pic>
        <p:nvPicPr>
          <p:cNvPr id="7" name="Imagen 6">
            <a:extLst>
              <a:ext uri="{FF2B5EF4-FFF2-40B4-BE49-F238E27FC236}">
                <a16:creationId xmlns:a16="http://schemas.microsoft.com/office/drawing/2014/main" id="{E3B9E68F-5844-3CFF-B312-CD7BC746C01E}"/>
              </a:ext>
            </a:extLst>
          </p:cNvPr>
          <p:cNvPicPr>
            <a:picLocks noChangeAspect="1"/>
          </p:cNvPicPr>
          <p:nvPr/>
        </p:nvPicPr>
        <p:blipFill>
          <a:blip r:embed="rId4"/>
          <a:stretch>
            <a:fillRect/>
          </a:stretch>
        </p:blipFill>
        <p:spPr>
          <a:xfrm>
            <a:off x="6666612" y="4852295"/>
            <a:ext cx="4134427" cy="1467055"/>
          </a:xfrm>
          <a:prstGeom prst="rect">
            <a:avLst/>
          </a:prstGeom>
        </p:spPr>
      </p:pic>
      <p:sp>
        <p:nvSpPr>
          <p:cNvPr id="8" name="CuadroTexto 7">
            <a:extLst>
              <a:ext uri="{FF2B5EF4-FFF2-40B4-BE49-F238E27FC236}">
                <a16:creationId xmlns:a16="http://schemas.microsoft.com/office/drawing/2014/main" id="{E8C21D17-38D1-DEBB-B464-74213F90C10B}"/>
              </a:ext>
            </a:extLst>
          </p:cNvPr>
          <p:cNvSpPr txBox="1"/>
          <p:nvPr/>
        </p:nvSpPr>
        <p:spPr>
          <a:xfrm>
            <a:off x="2392680" y="1950720"/>
            <a:ext cx="7802880" cy="2585323"/>
          </a:xfrm>
          <a:prstGeom prst="rect">
            <a:avLst/>
          </a:prstGeom>
          <a:noFill/>
        </p:spPr>
        <p:txBody>
          <a:bodyPr wrap="square" rtlCol="0">
            <a:spAutoFit/>
          </a:bodyPr>
          <a:lstStyle/>
          <a:p>
            <a:r>
              <a:rPr lang="en-US" b="1" dirty="0"/>
              <a:t>Payload and Success Rate:</a:t>
            </a:r>
            <a:endParaRPr lang="en-US" dirty="0"/>
          </a:p>
          <a:p>
            <a:pPr>
              <a:buFont typeface="Arial" panose="020B0604020202020204" pitchFamily="34" charset="0"/>
              <a:buChar char="•"/>
            </a:pPr>
            <a:r>
              <a:rPr lang="en-US" b="1" dirty="0"/>
              <a:t>Optimal payload range:</a:t>
            </a:r>
            <a:r>
              <a:rPr lang="en-US" dirty="0"/>
              <a:t> 2000-5500 kg</a:t>
            </a:r>
          </a:p>
          <a:p>
            <a:pPr>
              <a:buFont typeface="Arial" panose="020B0604020202020204" pitchFamily="34" charset="0"/>
              <a:buChar char="•"/>
            </a:pPr>
            <a:r>
              <a:rPr lang="en-US" b="1" dirty="0"/>
              <a:t>Booster version:</a:t>
            </a:r>
            <a:r>
              <a:rPr lang="en-US" dirty="0"/>
              <a:t> 'FT' has the most successful launches</a:t>
            </a:r>
          </a:p>
          <a:p>
            <a:r>
              <a:rPr lang="en-US" b="1" dirty="0"/>
              <a:t>Payload Capacity:</a:t>
            </a:r>
            <a:endParaRPr lang="en-US" dirty="0"/>
          </a:p>
          <a:p>
            <a:pPr>
              <a:buFont typeface="Arial" panose="020B0604020202020204" pitchFamily="34" charset="0"/>
              <a:buChar char="•"/>
            </a:pPr>
            <a:r>
              <a:rPr lang="en-US" dirty="0"/>
              <a:t>Only 'B4' booster has successfully launched payloads exceeding 6,000 kg.</a:t>
            </a:r>
          </a:p>
          <a:p>
            <a:r>
              <a:rPr lang="en-US" dirty="0"/>
              <a:t>These findings suggest that there is an optimal payload range for achieving higher launch success rates and that specific booster versions are better suited for handling heavier payloads.</a:t>
            </a:r>
          </a:p>
          <a:p>
            <a:endParaRPr lang="es-ES" dirty="0"/>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8EB39BF3-0101-5818-8D3C-67A2BD4A333D}"/>
              </a:ext>
            </a:extLst>
          </p:cNvPr>
          <p:cNvPicPr>
            <a:picLocks noChangeAspect="1"/>
          </p:cNvPicPr>
          <p:nvPr/>
        </p:nvPicPr>
        <p:blipFill>
          <a:blip r:embed="rId3"/>
          <a:stretch>
            <a:fillRect/>
          </a:stretch>
        </p:blipFill>
        <p:spPr>
          <a:xfrm>
            <a:off x="7792405" y="1493520"/>
            <a:ext cx="2872209" cy="2330908"/>
          </a:xfrm>
          <a:prstGeom prst="rect">
            <a:avLst/>
          </a:prstGeom>
        </p:spPr>
      </p:pic>
      <p:pic>
        <p:nvPicPr>
          <p:cNvPr id="7" name="Imagen 6">
            <a:extLst>
              <a:ext uri="{FF2B5EF4-FFF2-40B4-BE49-F238E27FC236}">
                <a16:creationId xmlns:a16="http://schemas.microsoft.com/office/drawing/2014/main" id="{2B68818A-AC0F-97A6-6F41-CE0495F16C70}"/>
              </a:ext>
            </a:extLst>
          </p:cNvPr>
          <p:cNvPicPr>
            <a:picLocks noChangeAspect="1"/>
          </p:cNvPicPr>
          <p:nvPr/>
        </p:nvPicPr>
        <p:blipFill>
          <a:blip r:embed="rId4"/>
          <a:stretch>
            <a:fillRect/>
          </a:stretch>
        </p:blipFill>
        <p:spPr>
          <a:xfrm>
            <a:off x="7923402" y="4786257"/>
            <a:ext cx="2610214" cy="790685"/>
          </a:xfrm>
          <a:prstGeom prst="rect">
            <a:avLst/>
          </a:prstGeom>
        </p:spPr>
      </p:pic>
      <p:sp>
        <p:nvSpPr>
          <p:cNvPr id="8" name="CuadroTexto 7">
            <a:extLst>
              <a:ext uri="{FF2B5EF4-FFF2-40B4-BE49-F238E27FC236}">
                <a16:creationId xmlns:a16="http://schemas.microsoft.com/office/drawing/2014/main" id="{A5B8EC98-4C5F-3388-5882-369AC3528410}"/>
              </a:ext>
            </a:extLst>
          </p:cNvPr>
          <p:cNvSpPr txBox="1"/>
          <p:nvPr/>
        </p:nvSpPr>
        <p:spPr>
          <a:xfrm>
            <a:off x="1280160" y="1702077"/>
            <a:ext cx="5059680" cy="4524315"/>
          </a:xfrm>
          <a:prstGeom prst="rect">
            <a:avLst/>
          </a:prstGeom>
          <a:noFill/>
        </p:spPr>
        <p:txBody>
          <a:bodyPr wrap="square" rtlCol="0">
            <a:spAutoFit/>
          </a:bodyPr>
          <a:lstStyle/>
          <a:p>
            <a:r>
              <a:rPr lang="en-US" b="1" dirty="0"/>
              <a:t>Model Evaluation and Performance:</a:t>
            </a:r>
            <a:endParaRPr lang="en-US" dirty="0"/>
          </a:p>
          <a:p>
            <a:pPr>
              <a:buFont typeface="Arial" panose="020B0604020202020204" pitchFamily="34" charset="0"/>
              <a:buChar char="•"/>
            </a:pPr>
            <a:r>
              <a:rPr lang="en-US" b="1" dirty="0"/>
              <a:t>Initial test set analysis:</a:t>
            </a:r>
            <a:r>
              <a:rPr lang="en-US" dirty="0"/>
              <a:t> Unable to determine the best-performing method due to small sample size (18 samples).</a:t>
            </a:r>
          </a:p>
          <a:p>
            <a:pPr>
              <a:buFont typeface="Arial" panose="020B0604020202020204" pitchFamily="34" charset="0"/>
              <a:buChar char="•"/>
            </a:pPr>
            <a:r>
              <a:rPr lang="en-US" b="1" dirty="0"/>
              <a:t>Full dataset evaluation:</a:t>
            </a:r>
            <a:r>
              <a:rPr lang="en-US" dirty="0"/>
              <a:t> Confirmed Decision Tree Model as the superior model based on higher scores and accuracy.</a:t>
            </a:r>
          </a:p>
          <a:p>
            <a:r>
              <a:rPr lang="en-US" b="1" dirty="0"/>
              <a:t>Key Findings:</a:t>
            </a:r>
            <a:endParaRPr lang="en-US" dirty="0"/>
          </a:p>
          <a:p>
            <a:pPr>
              <a:buFont typeface="Arial" panose="020B0604020202020204" pitchFamily="34" charset="0"/>
              <a:buChar char="•"/>
            </a:pPr>
            <a:r>
              <a:rPr lang="en-US" b="1" dirty="0"/>
              <a:t>Decision Tree Model:</a:t>
            </a:r>
            <a:r>
              <a:rPr lang="en-US" dirty="0"/>
              <a:t> Highest classification score (.8750) on the full dataset.</a:t>
            </a:r>
          </a:p>
          <a:p>
            <a:pPr>
              <a:buFont typeface="Arial" panose="020B0604020202020204" pitchFamily="34" charset="0"/>
              <a:buChar char="•"/>
            </a:pPr>
            <a:r>
              <a:rPr lang="en-US" b="1" dirty="0"/>
              <a:t>Test data accuracy:</a:t>
            </a:r>
            <a:r>
              <a:rPr lang="en-US" dirty="0"/>
              <a:t> Consistent (.8333) across all classification algorithms.</a:t>
            </a:r>
          </a:p>
          <a:p>
            <a:pPr>
              <a:buFont typeface="Arial" panose="020B0604020202020204" pitchFamily="34" charset="0"/>
              <a:buChar char="•"/>
            </a:pPr>
            <a:r>
              <a:rPr lang="en-US" b="1" dirty="0"/>
              <a:t>Need for larger dataset:</a:t>
            </a:r>
            <a:r>
              <a:rPr lang="en-US" dirty="0"/>
              <a:t> Close accuracy scores and limited test data suggest the need for a more extensive dataset to refine model tuning.</a:t>
            </a:r>
          </a:p>
          <a:p>
            <a:endParaRPr lang="es-ES"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A4DFDB4D-B7AB-4C4B-BEA3-112C85E6973C}"/>
              </a:ext>
            </a:extLst>
          </p:cNvPr>
          <p:cNvPicPr>
            <a:picLocks noChangeAspect="1"/>
          </p:cNvPicPr>
          <p:nvPr/>
        </p:nvPicPr>
        <p:blipFill>
          <a:blip r:embed="rId3"/>
          <a:stretch>
            <a:fillRect/>
          </a:stretch>
        </p:blipFill>
        <p:spPr>
          <a:xfrm>
            <a:off x="770011" y="2499058"/>
            <a:ext cx="3372321" cy="2581635"/>
          </a:xfrm>
          <a:prstGeom prst="rect">
            <a:avLst/>
          </a:prstGeom>
        </p:spPr>
      </p:pic>
      <p:sp>
        <p:nvSpPr>
          <p:cNvPr id="6" name="CuadroTexto 5">
            <a:extLst>
              <a:ext uri="{FF2B5EF4-FFF2-40B4-BE49-F238E27FC236}">
                <a16:creationId xmlns:a16="http://schemas.microsoft.com/office/drawing/2014/main" id="{C6326886-E661-34CB-7989-7EC33A99E0A7}"/>
              </a:ext>
            </a:extLst>
          </p:cNvPr>
          <p:cNvSpPr txBox="1"/>
          <p:nvPr/>
        </p:nvSpPr>
        <p:spPr>
          <a:xfrm>
            <a:off x="4358640" y="1625897"/>
            <a:ext cx="7406640" cy="4524315"/>
          </a:xfrm>
          <a:prstGeom prst="rect">
            <a:avLst/>
          </a:prstGeom>
          <a:noFill/>
        </p:spPr>
        <p:txBody>
          <a:bodyPr wrap="square" rtlCol="0">
            <a:spAutoFit/>
          </a:bodyPr>
          <a:lstStyle/>
          <a:p>
            <a:r>
              <a:rPr lang="en-US" b="1" dirty="0"/>
              <a:t>Confusion Matrix Analysis:</a:t>
            </a:r>
            <a:endParaRPr lang="en-US" dirty="0"/>
          </a:p>
          <a:p>
            <a:pPr>
              <a:buFont typeface="Arial" panose="020B0604020202020204" pitchFamily="34" charset="0"/>
              <a:buChar char="•"/>
            </a:pPr>
            <a:r>
              <a:rPr lang="en-US" b="1" dirty="0"/>
              <a:t>Logistic Regression:</a:t>
            </a:r>
            <a:r>
              <a:rPr lang="en-US" dirty="0"/>
              <a:t> Capable of distinguishing between classes, but prone to false positives.</a:t>
            </a:r>
          </a:p>
          <a:p>
            <a:pPr>
              <a:buFont typeface="Arial" panose="020B0604020202020204" pitchFamily="34" charset="0"/>
              <a:buChar char="•"/>
            </a:pPr>
            <a:r>
              <a:rPr lang="en-US" b="1" dirty="0"/>
              <a:t>Consistent Confusion Matrix:</a:t>
            </a:r>
            <a:r>
              <a:rPr lang="en-US" dirty="0"/>
              <a:t> All models (LR, SVM, Decision Tree, KNN) exhibit the same confusion matrix.</a:t>
            </a:r>
          </a:p>
          <a:p>
            <a:r>
              <a:rPr lang="en-US" b="1" dirty="0"/>
              <a:t>Prediction Accuracy:</a:t>
            </a:r>
            <a:endParaRPr lang="en-US" dirty="0"/>
          </a:p>
          <a:p>
            <a:pPr>
              <a:buFont typeface="Arial" panose="020B0604020202020204" pitchFamily="34" charset="0"/>
              <a:buChar char="•"/>
            </a:pPr>
            <a:r>
              <a:rPr lang="en-US" b="1" dirty="0"/>
              <a:t>Total Predictions:</a:t>
            </a:r>
            <a:r>
              <a:rPr lang="en-US" dirty="0"/>
              <a:t> 18</a:t>
            </a:r>
          </a:p>
          <a:p>
            <a:pPr>
              <a:buFont typeface="Arial" panose="020B0604020202020204" pitchFamily="34" charset="0"/>
              <a:buChar char="•"/>
            </a:pPr>
            <a:r>
              <a:rPr lang="en-US" b="1" dirty="0"/>
              <a:t>True Positives:</a:t>
            </a:r>
            <a:r>
              <a:rPr lang="en-US" dirty="0"/>
              <a:t> 12</a:t>
            </a:r>
          </a:p>
          <a:p>
            <a:pPr>
              <a:buFont typeface="Arial" panose="020B0604020202020204" pitchFamily="34" charset="0"/>
              <a:buChar char="•"/>
            </a:pPr>
            <a:r>
              <a:rPr lang="en-US" b="1" dirty="0"/>
              <a:t>True Negatives:</a:t>
            </a:r>
            <a:r>
              <a:rPr lang="en-US" dirty="0"/>
              <a:t> 3</a:t>
            </a:r>
          </a:p>
          <a:p>
            <a:pPr>
              <a:buFont typeface="Arial" panose="020B0604020202020204" pitchFamily="34" charset="0"/>
              <a:buChar char="•"/>
            </a:pPr>
            <a:r>
              <a:rPr lang="en-US" b="1" dirty="0"/>
              <a:t>False Positives:</a:t>
            </a:r>
            <a:r>
              <a:rPr lang="en-US" dirty="0"/>
              <a:t> 3</a:t>
            </a:r>
          </a:p>
          <a:p>
            <a:r>
              <a:rPr lang="en-US" b="1" dirty="0"/>
              <a:t>Performance Metrics:</a:t>
            </a:r>
            <a:endParaRPr lang="en-US" dirty="0"/>
          </a:p>
          <a:p>
            <a:pPr>
              <a:buFont typeface="Arial" panose="020B0604020202020204" pitchFamily="34" charset="0"/>
              <a:buChar char="•"/>
            </a:pPr>
            <a:r>
              <a:rPr lang="en-US" b="1" dirty="0"/>
              <a:t>Overall Accuracy:</a:t>
            </a:r>
            <a:r>
              <a:rPr lang="en-US" dirty="0"/>
              <a:t> 83%</a:t>
            </a:r>
          </a:p>
          <a:p>
            <a:pPr>
              <a:buFont typeface="Arial" panose="020B0604020202020204" pitchFamily="34" charset="0"/>
              <a:buChar char="•"/>
            </a:pPr>
            <a:r>
              <a:rPr lang="en-US" b="1" dirty="0"/>
              <a:t>Misclassification Rate:</a:t>
            </a:r>
            <a:r>
              <a:rPr lang="en-US" dirty="0"/>
              <a:t> 16.5%</a:t>
            </a:r>
          </a:p>
          <a:p>
            <a:r>
              <a:rPr lang="en-US" dirty="0"/>
              <a:t>These results indicate that while the classifier is generally accurate, it could benefit from improvements in reducing false positive predictions.</a:t>
            </a:r>
          </a:p>
          <a:p>
            <a:endParaRPr lang="es-ES"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57200" y="1508760"/>
            <a:ext cx="10828411" cy="5044440"/>
          </a:xfrm>
          <a:prstGeom prst="rect">
            <a:avLst/>
          </a:prstGeom>
        </p:spPr>
        <p:txBody>
          <a:bodyPr>
            <a:normAutofit fontScale="92500" lnSpcReduction="20000"/>
          </a:bodyPr>
          <a:lstStyle/>
          <a:p>
            <a:pPr marL="0" indent="0">
              <a:buNone/>
            </a:pPr>
            <a:r>
              <a:rPr lang="en-US" sz="1600" b="1" dirty="0"/>
              <a:t>Key Findings and Recommendations:</a:t>
            </a:r>
            <a:endParaRPr lang="en-US" sz="1600" dirty="0"/>
          </a:p>
          <a:p>
            <a:pPr>
              <a:buFont typeface="Arial" panose="020B0604020202020204" pitchFamily="34" charset="0"/>
              <a:buChar char="•"/>
            </a:pPr>
            <a:r>
              <a:rPr lang="en-US" sz="1600" b="1" dirty="0"/>
              <a:t>Decision Tree Model:</a:t>
            </a:r>
            <a:r>
              <a:rPr lang="en-US" sz="1600" dirty="0"/>
              <a:t> Outperforms other models for this dataset.</a:t>
            </a:r>
          </a:p>
          <a:p>
            <a:pPr>
              <a:buFont typeface="Arial" panose="020B0604020202020204" pitchFamily="34" charset="0"/>
              <a:buChar char="•"/>
            </a:pPr>
            <a:r>
              <a:rPr lang="en-US" sz="1600" b="1" dirty="0"/>
              <a:t>Payload Mass:</a:t>
            </a:r>
            <a:r>
              <a:rPr lang="en-US" sz="1600" dirty="0"/>
              <a:t> Lower payloads correlate with better results.</a:t>
            </a:r>
          </a:p>
          <a:p>
            <a:pPr>
              <a:buFont typeface="Arial" panose="020B0604020202020204" pitchFamily="34" charset="0"/>
              <a:buChar char="•"/>
            </a:pPr>
            <a:r>
              <a:rPr lang="en-US" sz="1600" b="1" dirty="0"/>
              <a:t>Launch Site Location:</a:t>
            </a:r>
            <a:r>
              <a:rPr lang="en-US" sz="1600" dirty="0"/>
              <a:t> Equatorial proximity and coastal location are common.</a:t>
            </a:r>
          </a:p>
          <a:p>
            <a:pPr>
              <a:buFont typeface="Arial" panose="020B0604020202020204" pitchFamily="34" charset="0"/>
              <a:buChar char="•"/>
            </a:pPr>
            <a:r>
              <a:rPr lang="en-US" sz="1600" b="1" dirty="0"/>
              <a:t>Launch Success Rate:</a:t>
            </a:r>
            <a:r>
              <a:rPr lang="en-US" sz="1600" dirty="0"/>
              <a:t> Improving over time.</a:t>
            </a:r>
          </a:p>
          <a:p>
            <a:pPr>
              <a:buFont typeface="Arial" panose="020B0604020202020204" pitchFamily="34" charset="0"/>
              <a:buChar char="•"/>
            </a:pPr>
            <a:r>
              <a:rPr lang="en-US" sz="1600" b="1" dirty="0"/>
              <a:t>KSC LC-39A:</a:t>
            </a:r>
            <a:r>
              <a:rPr lang="en-US" sz="1600" dirty="0"/>
              <a:t> Highest success rate among launch sites.</a:t>
            </a:r>
          </a:p>
          <a:p>
            <a:pPr>
              <a:buFont typeface="Arial" panose="020B0604020202020204" pitchFamily="34" charset="0"/>
              <a:buChar char="•"/>
            </a:pPr>
            <a:r>
              <a:rPr lang="en-US" sz="1600" b="1" dirty="0"/>
              <a:t>Orbits:</a:t>
            </a:r>
            <a:r>
              <a:rPr lang="en-US" sz="1600" dirty="0"/>
              <a:t> ES-L1, GEO, HEO, and SSO have 100% success rates.</a:t>
            </a:r>
          </a:p>
          <a:p>
            <a:pPr marL="0" indent="0">
              <a:buNone/>
            </a:pPr>
            <a:r>
              <a:rPr lang="en-US" sz="1600" b="1" dirty="0"/>
              <a:t>Additional Insights:</a:t>
            </a:r>
            <a:endParaRPr lang="en-US" sz="1600" dirty="0"/>
          </a:p>
          <a:p>
            <a:pPr>
              <a:buFont typeface="Arial" panose="020B0604020202020204" pitchFamily="34" charset="0"/>
              <a:buChar char="•"/>
            </a:pPr>
            <a:r>
              <a:rPr lang="en-US" sz="1600" b="1" dirty="0"/>
              <a:t>Flight Frequency:</a:t>
            </a:r>
            <a:r>
              <a:rPr lang="en-US" sz="1600" dirty="0"/>
              <a:t> Increased flights correlate with higher first-stage landing success.</a:t>
            </a:r>
          </a:p>
          <a:p>
            <a:pPr>
              <a:buFont typeface="Arial" panose="020B0604020202020204" pitchFamily="34" charset="0"/>
              <a:buChar char="•"/>
            </a:pPr>
            <a:r>
              <a:rPr lang="en-US" sz="1600" b="1" dirty="0"/>
              <a:t>Payload Mass and Success:</a:t>
            </a:r>
            <a:r>
              <a:rPr lang="en-US" sz="1600" dirty="0"/>
              <a:t> Positive correlation, but not definitive.</a:t>
            </a:r>
          </a:p>
          <a:p>
            <a:pPr>
              <a:buFont typeface="Arial" panose="020B0604020202020204" pitchFamily="34" charset="0"/>
              <a:buChar char="•"/>
            </a:pPr>
            <a:r>
              <a:rPr lang="en-US" sz="1600" b="1" dirty="0"/>
              <a:t>Launch Success Improvement:</a:t>
            </a:r>
            <a:r>
              <a:rPr lang="en-US" sz="1600" dirty="0"/>
              <a:t> Significant increase (80%) from 2013 to 2020.</a:t>
            </a:r>
          </a:p>
          <a:p>
            <a:r>
              <a:rPr lang="en-US" sz="1600" b="1" dirty="0"/>
              <a:t>Model Evaluation:</a:t>
            </a:r>
            <a:endParaRPr lang="en-US" sz="1600" dirty="0"/>
          </a:p>
          <a:p>
            <a:pPr>
              <a:buFont typeface="Arial" panose="020B0604020202020204" pitchFamily="34" charset="0"/>
              <a:buChar char="•"/>
            </a:pPr>
            <a:r>
              <a:rPr lang="en-US" sz="1600" b="1" dirty="0"/>
              <a:t>Decision Tree Model:</a:t>
            </a:r>
            <a:r>
              <a:rPr lang="en-US" sz="1600" dirty="0"/>
              <a:t> Best performance overall.</a:t>
            </a:r>
          </a:p>
          <a:p>
            <a:pPr>
              <a:buFont typeface="Arial" panose="020B0604020202020204" pitchFamily="34" charset="0"/>
              <a:buChar char="•"/>
            </a:pPr>
            <a:r>
              <a:rPr lang="en-US" sz="1600" b="1" dirty="0"/>
              <a:t>Test Data Accuracy:</a:t>
            </a:r>
            <a:r>
              <a:rPr lang="en-US" sz="1600" dirty="0"/>
              <a:t> Consistent across models.</a:t>
            </a:r>
          </a:p>
          <a:p>
            <a:pPr>
              <a:buFont typeface="Arial" panose="020B0604020202020204" pitchFamily="34" charset="0"/>
              <a:buChar char="•"/>
            </a:pPr>
            <a:r>
              <a:rPr lang="en-US" sz="1600" b="1" dirty="0"/>
              <a:t>Data Requirements:</a:t>
            </a:r>
            <a:r>
              <a:rPr lang="en-US" sz="1600" dirty="0"/>
              <a:t> More data may be necessary for further model tuning.</a:t>
            </a:r>
          </a:p>
          <a:p>
            <a:pPr marL="0" indent="0">
              <a:buNone/>
            </a:pPr>
            <a:r>
              <a:rPr lang="en-US" sz="1600" b="1" dirty="0"/>
              <a:t>Overall, the analysis suggests that the Decision Tree model is well-suited for this dataset, and continued data collection and model refinement could lead to further improvements in launch prediction and optimization.</a:t>
            </a:r>
            <a:endParaRPr lang="en-US" sz="16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0" y="1308916"/>
            <a:ext cx="12191999" cy="554908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000" dirty="0">
                <a:solidFill>
                  <a:srgbClr val="0B49CB"/>
                </a:solidFill>
                <a:latin typeface="Abadi"/>
              </a:rPr>
              <a:t>Executive Summary</a:t>
            </a:r>
          </a:p>
          <a:p>
            <a:pPr>
              <a:lnSpc>
                <a:spcPct val="120000"/>
              </a:lnSpc>
              <a:spcBef>
                <a:spcPts val="1400"/>
              </a:spcBef>
            </a:pPr>
            <a:r>
              <a:rPr lang="en-US" sz="6000" dirty="0">
                <a:solidFill>
                  <a:schemeClr val="accent3">
                    <a:lumMod val="25000"/>
                  </a:schemeClr>
                </a:solidFill>
                <a:latin typeface="Abadi"/>
              </a:rPr>
              <a:t>Data collection methodology:</a:t>
            </a:r>
          </a:p>
          <a:p>
            <a:pPr marL="457200" lvl="1" indent="0">
              <a:lnSpc>
                <a:spcPct val="120000"/>
              </a:lnSpc>
              <a:spcBef>
                <a:spcPts val="1400"/>
              </a:spcBef>
              <a:buNone/>
            </a:pPr>
            <a:r>
              <a:rPr lang="en-US" sz="6000" dirty="0">
                <a:solidFill>
                  <a:schemeClr val="bg2">
                    <a:lumMod val="50000"/>
                  </a:schemeClr>
                </a:solidFill>
                <a:latin typeface="Abadi"/>
              </a:rPr>
              <a:t>	Data was collected from SpaceX API.</a:t>
            </a:r>
          </a:p>
          <a:p>
            <a:pPr marL="457200" lvl="1" indent="0">
              <a:lnSpc>
                <a:spcPct val="120000"/>
              </a:lnSpc>
              <a:spcBef>
                <a:spcPts val="1400"/>
              </a:spcBef>
              <a:buNone/>
            </a:pPr>
            <a:r>
              <a:rPr lang="en-US" sz="6000" dirty="0">
                <a:solidFill>
                  <a:schemeClr val="bg2">
                    <a:lumMod val="50000"/>
                  </a:schemeClr>
                </a:solidFill>
                <a:latin typeface="Abadi"/>
              </a:rPr>
              <a:t>	From Wikipedia using Web Scrapping </a:t>
            </a:r>
          </a:p>
          <a:p>
            <a:pPr>
              <a:lnSpc>
                <a:spcPct val="120000"/>
              </a:lnSpc>
              <a:spcBef>
                <a:spcPts val="1400"/>
              </a:spcBef>
            </a:pPr>
            <a:r>
              <a:rPr lang="en-US" sz="6000" dirty="0">
                <a:solidFill>
                  <a:schemeClr val="accent3">
                    <a:lumMod val="25000"/>
                  </a:schemeClr>
                </a:solidFill>
                <a:latin typeface="Abadi"/>
              </a:rPr>
              <a:t>Perform data wrangling</a:t>
            </a:r>
          </a:p>
          <a:p>
            <a:pPr marL="0" indent="0">
              <a:buNone/>
            </a:pPr>
            <a:r>
              <a:rPr lang="en-US" sz="6000" b="1" dirty="0"/>
              <a:t>	</a:t>
            </a:r>
            <a:r>
              <a:rPr lang="en-US" sz="6000" b="1" dirty="0">
                <a:solidFill>
                  <a:schemeClr val="bg2">
                    <a:lumMod val="50000"/>
                  </a:schemeClr>
                </a:solidFill>
              </a:rPr>
              <a:t>Labeling Mission Outcomes</a:t>
            </a:r>
            <a:endParaRPr lang="en-US" sz="6000" dirty="0">
              <a:solidFill>
                <a:schemeClr val="bg2">
                  <a:lumMod val="50000"/>
                </a:schemeClr>
              </a:solidFill>
            </a:endParaRPr>
          </a:p>
          <a:p>
            <a:pPr marL="0" indent="0">
              <a:buNone/>
            </a:pPr>
            <a:r>
              <a:rPr lang="en-US" sz="6000" dirty="0">
                <a:solidFill>
                  <a:schemeClr val="bg2">
                    <a:lumMod val="50000"/>
                  </a:schemeClr>
                </a:solidFill>
              </a:rPr>
              <a:t>	To train supervised models, we need to convert mission outcomes into binary labels:</a:t>
            </a:r>
          </a:p>
          <a:p>
            <a:pPr marL="0" indent="0">
              <a:buNone/>
            </a:pPr>
            <a:r>
              <a:rPr lang="en-US" sz="6000" b="1" dirty="0">
                <a:solidFill>
                  <a:schemeClr val="bg2">
                    <a:lumMod val="50000"/>
                  </a:schemeClr>
                </a:solidFill>
              </a:rPr>
              <a:t>		0:</a:t>
            </a:r>
            <a:r>
              <a:rPr lang="en-US" sz="6000" dirty="0">
                <a:solidFill>
                  <a:schemeClr val="bg2">
                    <a:lumMod val="50000"/>
                  </a:schemeClr>
                </a:solidFill>
              </a:rPr>
              <a:t> Unsuccessful landing		</a:t>
            </a:r>
            <a:r>
              <a:rPr lang="en-US" sz="6000" b="1" dirty="0">
                <a:solidFill>
                  <a:schemeClr val="bg2">
                    <a:lumMod val="50000"/>
                  </a:schemeClr>
                </a:solidFill>
              </a:rPr>
              <a:t>1:</a:t>
            </a:r>
            <a:r>
              <a:rPr lang="en-US" sz="6000" dirty="0">
                <a:solidFill>
                  <a:schemeClr val="bg2">
                    <a:lumMod val="50000"/>
                  </a:schemeClr>
                </a:solidFill>
              </a:rPr>
              <a:t> Successful landing</a:t>
            </a:r>
          </a:p>
          <a:p>
            <a:pPr marL="0" indent="0">
              <a:buNone/>
            </a:pPr>
            <a:r>
              <a:rPr lang="en-US" sz="6000" b="1" dirty="0">
                <a:solidFill>
                  <a:schemeClr val="bg2">
                    <a:lumMod val="50000"/>
                  </a:schemeClr>
                </a:solidFill>
              </a:rPr>
              <a:t>	Data Filtering and Cleaning</a:t>
            </a:r>
            <a:endParaRPr lang="en-US" sz="6000" dirty="0">
              <a:solidFill>
                <a:schemeClr val="bg2">
                  <a:lumMod val="50000"/>
                </a:schemeClr>
              </a:solidFill>
            </a:endParaRPr>
          </a:p>
          <a:p>
            <a:pPr marL="0" indent="0">
              <a:buNone/>
            </a:pPr>
            <a:r>
              <a:rPr lang="en-US" sz="6000" b="1" dirty="0">
                <a:solidFill>
                  <a:schemeClr val="bg2">
                    <a:lumMod val="50000"/>
                  </a:schemeClr>
                </a:solidFill>
              </a:rPr>
              <a:t>		Filtering:</a:t>
            </a:r>
            <a:r>
              <a:rPr lang="en-US" sz="6000" dirty="0">
                <a:solidFill>
                  <a:schemeClr val="bg2">
                    <a:lumMod val="50000"/>
                  </a:schemeClr>
                </a:solidFill>
              </a:rPr>
              <a:t> Remove any irrelevant or redundant data points.		</a:t>
            </a:r>
            <a:r>
              <a:rPr lang="en-US" sz="6000" b="1" dirty="0">
                <a:solidFill>
                  <a:schemeClr val="bg2">
                    <a:lumMod val="50000"/>
                  </a:schemeClr>
                </a:solidFill>
              </a:rPr>
              <a:t>Missing values:</a:t>
            </a:r>
            <a:r>
              <a:rPr lang="en-US" sz="6000" dirty="0">
                <a:solidFill>
                  <a:schemeClr val="bg2">
                    <a:lumMod val="50000"/>
                  </a:schemeClr>
                </a:solidFill>
              </a:rPr>
              <a:t> Handle missing values using techniques like 								imputation (e.g., mean, median, mode) or dropping 									rows/columns with excessive missing data.</a:t>
            </a:r>
          </a:p>
          <a:p>
            <a:pPr>
              <a:lnSpc>
                <a:spcPct val="120000"/>
              </a:lnSpc>
              <a:spcBef>
                <a:spcPts val="1400"/>
              </a:spcBef>
            </a:pPr>
            <a:r>
              <a:rPr lang="en-US" sz="6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000" dirty="0">
                <a:solidFill>
                  <a:schemeClr val="accent3">
                    <a:lumMod val="25000"/>
                  </a:schemeClr>
                </a:solidFill>
                <a:latin typeface="Abadi"/>
              </a:rPr>
              <a:t>Perform interactive visual analytics using Folium and </a:t>
            </a:r>
            <a:r>
              <a:rPr lang="en-US" sz="6000" dirty="0" err="1">
                <a:solidFill>
                  <a:schemeClr val="accent3">
                    <a:lumMod val="25000"/>
                  </a:schemeClr>
                </a:solidFill>
                <a:latin typeface="Abadi"/>
              </a:rPr>
              <a:t>Plotly</a:t>
            </a:r>
            <a:r>
              <a:rPr lang="en-US" sz="6000" dirty="0">
                <a:solidFill>
                  <a:schemeClr val="accent3">
                    <a:lumMod val="25000"/>
                  </a:schemeClr>
                </a:solidFill>
                <a:latin typeface="Abadi"/>
              </a:rPr>
              <a:t> Dash</a:t>
            </a:r>
          </a:p>
          <a:p>
            <a:pPr>
              <a:lnSpc>
                <a:spcPct val="120000"/>
              </a:lnSpc>
              <a:spcBef>
                <a:spcPts val="1400"/>
              </a:spcBef>
            </a:pPr>
            <a:r>
              <a:rPr lang="en-US" sz="60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4800" dirty="0"/>
              <a:t>	</a:t>
            </a:r>
            <a:r>
              <a:rPr lang="en-US" sz="4800" dirty="0">
                <a:solidFill>
                  <a:schemeClr val="bg2">
                    <a:lumMod val="50000"/>
                  </a:schemeClr>
                </a:solidFill>
              </a:rPr>
              <a:t>Train models capable of predicting the success of Falcon 9 first stage landings, creating "class" column with binary labels (0: failure, 1: success). We experiment with various classification algorithms (logistic regression, decision trees, KNN and SVM), adjusting their hyperparameters to optimize their performance. Evaluate the models using metrics such as accuracy, recall, and F1-score on the testing set to select the most suitable model.</a:t>
            </a:r>
            <a:endParaRPr lang="en-US" sz="6000" dirty="0">
              <a:solidFill>
                <a:schemeClr val="bg2">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sets were collected</a:t>
            </a:r>
          </a:p>
          <a:p>
            <a:pPr marL="0" indent="0">
              <a:buNone/>
            </a:pPr>
            <a:r>
              <a:rPr lang="en-US" sz="2200" dirty="0">
                <a:solidFill>
                  <a:schemeClr val="accent3">
                    <a:lumMod val="25000"/>
                  </a:schemeClr>
                </a:solidFill>
                <a:latin typeface="Abadi" panose="020B0604020104020204" pitchFamily="34" charset="0"/>
              </a:rPr>
              <a:t>	</a:t>
            </a:r>
            <a:r>
              <a:rPr lang="es-ES" sz="2000" dirty="0" err="1"/>
              <a:t>For</a:t>
            </a:r>
            <a:r>
              <a:rPr lang="es-ES" sz="2000" dirty="0"/>
              <a:t> </a:t>
            </a:r>
            <a:r>
              <a:rPr lang="es-ES" sz="2000" dirty="0" err="1"/>
              <a:t>this</a:t>
            </a:r>
            <a:r>
              <a:rPr lang="es-ES" sz="2000" dirty="0"/>
              <a:t> </a:t>
            </a:r>
            <a:r>
              <a:rPr lang="es-ES" sz="2000" dirty="0" err="1"/>
              <a:t>analysis</a:t>
            </a:r>
            <a:r>
              <a:rPr lang="es-ES" sz="2000" dirty="0"/>
              <a:t>, </a:t>
            </a:r>
            <a:r>
              <a:rPr lang="es-ES" sz="2000" dirty="0" err="1"/>
              <a:t>two</a:t>
            </a:r>
            <a:r>
              <a:rPr lang="es-ES" sz="2000" dirty="0"/>
              <a:t> data </a:t>
            </a:r>
            <a:r>
              <a:rPr lang="es-ES" sz="2000" dirty="0" err="1"/>
              <a:t>sources</a:t>
            </a:r>
            <a:r>
              <a:rPr lang="es-ES" sz="2000" dirty="0"/>
              <a:t> </a:t>
            </a:r>
            <a:r>
              <a:rPr lang="es-ES" sz="2000" dirty="0" err="1"/>
              <a:t>were</a:t>
            </a:r>
            <a:r>
              <a:rPr lang="es-ES" sz="2000" dirty="0"/>
              <a:t> </a:t>
            </a:r>
            <a:r>
              <a:rPr lang="es-ES" sz="2000" dirty="0" err="1"/>
              <a:t>combined</a:t>
            </a:r>
            <a:r>
              <a:rPr lang="es-ES" sz="2000" dirty="0"/>
              <a:t>: </a:t>
            </a:r>
            <a:r>
              <a:rPr lang="es-ES" sz="2000" dirty="0" err="1"/>
              <a:t>SpaceX's</a:t>
            </a:r>
            <a:r>
              <a:rPr lang="es-ES" sz="2000" dirty="0"/>
              <a:t> REST API and web </a:t>
            </a:r>
            <a:r>
              <a:rPr lang="es-ES" sz="2000" dirty="0" err="1"/>
              <a:t>scraping</a:t>
            </a:r>
            <a:r>
              <a:rPr lang="es-ES" sz="2000" dirty="0"/>
              <a:t> </a:t>
            </a:r>
            <a:r>
              <a:rPr lang="es-ES" sz="2000" dirty="0" err="1"/>
              <a:t>of</a:t>
            </a:r>
            <a:r>
              <a:rPr lang="es-ES" sz="2000" dirty="0"/>
              <a:t> 	a </a:t>
            </a:r>
            <a:r>
              <a:rPr lang="es-ES" sz="2000" dirty="0" err="1"/>
              <a:t>specific</a:t>
            </a:r>
            <a:r>
              <a:rPr lang="es-ES" sz="2000" dirty="0"/>
              <a:t> table </a:t>
            </a:r>
            <a:r>
              <a:rPr lang="es-ES" sz="2000" dirty="0" err="1"/>
              <a:t>on</a:t>
            </a:r>
            <a:r>
              <a:rPr lang="es-ES" sz="2000" dirty="0"/>
              <a:t> </a:t>
            </a:r>
            <a:r>
              <a:rPr lang="es-ES" sz="2000" dirty="0" err="1"/>
              <a:t>SpaceX's</a:t>
            </a:r>
            <a:r>
              <a:rPr lang="es-ES" sz="2000" dirty="0"/>
              <a:t> Wikipedia page. </a:t>
            </a:r>
            <a:r>
              <a:rPr lang="es-ES" sz="2000" dirty="0" err="1"/>
              <a:t>This</a:t>
            </a:r>
            <a:r>
              <a:rPr lang="es-ES" sz="2000" dirty="0"/>
              <a:t> dual </a:t>
            </a:r>
            <a:r>
              <a:rPr lang="es-ES" sz="2000" dirty="0" err="1"/>
              <a:t>strategy</a:t>
            </a:r>
            <a:r>
              <a:rPr lang="es-ES" sz="2000" dirty="0"/>
              <a:t> </a:t>
            </a:r>
            <a:r>
              <a:rPr lang="es-ES" sz="2000" dirty="0" err="1"/>
              <a:t>ensured</a:t>
            </a:r>
            <a:r>
              <a:rPr lang="es-ES" sz="2000" dirty="0"/>
              <a:t> complete data 	</a:t>
            </a:r>
            <a:r>
              <a:rPr lang="es-ES" sz="2000" dirty="0" err="1"/>
              <a:t>coverage</a:t>
            </a:r>
            <a:r>
              <a:rPr lang="es-ES" sz="2000" dirty="0"/>
              <a:t> </a:t>
            </a:r>
            <a:r>
              <a:rPr lang="es-ES" sz="2000" dirty="0" err="1"/>
              <a:t>for</a:t>
            </a:r>
            <a:r>
              <a:rPr lang="es-ES" sz="2000" dirty="0"/>
              <a:t> a more </a:t>
            </a:r>
            <a:r>
              <a:rPr lang="es-ES" sz="2000" dirty="0" err="1"/>
              <a:t>in-depth</a:t>
            </a:r>
            <a:r>
              <a:rPr lang="es-ES" sz="2000" dirty="0"/>
              <a:t> </a:t>
            </a:r>
            <a:r>
              <a:rPr lang="es-ES" sz="2000" dirty="0" err="1"/>
              <a:t>analysis</a:t>
            </a:r>
            <a:r>
              <a:rPr lang="es-ES" sz="2000" dirty="0"/>
              <a:t>.</a:t>
            </a:r>
          </a:p>
          <a:p>
            <a:pPr marL="0" indent="0">
              <a:buNone/>
            </a:pPr>
            <a:r>
              <a:rPr lang="es-ES" sz="2000" b="1" dirty="0"/>
              <a:t>	Data </a:t>
            </a:r>
            <a:r>
              <a:rPr lang="es-ES" sz="2000" b="1" dirty="0" err="1"/>
              <a:t>Columns</a:t>
            </a:r>
            <a:endParaRPr lang="es-ES" sz="2000" dirty="0"/>
          </a:p>
          <a:p>
            <a:pPr marL="0" indent="0">
              <a:buNone/>
            </a:pPr>
            <a:r>
              <a:rPr lang="es-ES" sz="2000" b="1" dirty="0"/>
              <a:t>		</a:t>
            </a:r>
            <a:r>
              <a:rPr lang="es-ES" sz="2000" b="1" dirty="0" err="1"/>
              <a:t>From</a:t>
            </a:r>
            <a:r>
              <a:rPr lang="es-ES" sz="2000" b="1" dirty="0"/>
              <a:t> </a:t>
            </a:r>
            <a:r>
              <a:rPr lang="es-ES" sz="2000" b="1" dirty="0" err="1"/>
              <a:t>SpaceX's</a:t>
            </a:r>
            <a:r>
              <a:rPr lang="es-ES" sz="2000" b="1" dirty="0"/>
              <a:t> REST API:</a:t>
            </a:r>
            <a:r>
              <a:rPr lang="es-ES" sz="2000" dirty="0"/>
              <a:t> </a:t>
            </a:r>
            <a:r>
              <a:rPr lang="es-ES" sz="2000" dirty="0" err="1"/>
              <a:t>FlightNumber</a:t>
            </a:r>
            <a:r>
              <a:rPr lang="es-ES" sz="2000" dirty="0"/>
              <a:t>, Date, </a:t>
            </a:r>
            <a:r>
              <a:rPr lang="es-ES" sz="2000" dirty="0" err="1"/>
              <a:t>BoosterVersion</a:t>
            </a:r>
            <a:r>
              <a:rPr lang="es-ES" sz="2000" dirty="0"/>
              <a:t>, </a:t>
            </a:r>
            <a:r>
              <a:rPr lang="es-ES" sz="2000" dirty="0" err="1"/>
              <a:t>PayloadMass</a:t>
            </a:r>
            <a:r>
              <a:rPr lang="es-ES" sz="2000" dirty="0"/>
              <a:t>, 			</a:t>
            </a:r>
            <a:r>
              <a:rPr lang="es-ES" sz="2000" dirty="0" err="1"/>
              <a:t>Orbit</a:t>
            </a:r>
            <a:r>
              <a:rPr lang="es-ES" sz="2000" dirty="0"/>
              <a:t>, </a:t>
            </a:r>
            <a:r>
              <a:rPr lang="es-ES" sz="2000" dirty="0" err="1"/>
              <a:t>LaunchSite</a:t>
            </a:r>
            <a:r>
              <a:rPr lang="es-ES" sz="2000" dirty="0"/>
              <a:t>, </a:t>
            </a:r>
            <a:r>
              <a:rPr lang="es-ES" sz="2000" dirty="0" err="1"/>
              <a:t>Outcome</a:t>
            </a:r>
            <a:r>
              <a:rPr lang="es-ES" sz="2000" dirty="0"/>
              <a:t>, </a:t>
            </a:r>
            <a:r>
              <a:rPr lang="es-ES" sz="2000" dirty="0" err="1"/>
              <a:t>Flights</a:t>
            </a:r>
            <a:r>
              <a:rPr lang="es-ES" sz="2000" dirty="0"/>
              <a:t>, </a:t>
            </a:r>
            <a:r>
              <a:rPr lang="es-ES" sz="2000" dirty="0" err="1"/>
              <a:t>GridFins</a:t>
            </a:r>
            <a:r>
              <a:rPr lang="es-ES" sz="2000" dirty="0"/>
              <a:t>, </a:t>
            </a:r>
            <a:r>
              <a:rPr lang="es-ES" sz="2000" dirty="0" err="1"/>
              <a:t>Reused</a:t>
            </a:r>
            <a:r>
              <a:rPr lang="es-ES" sz="2000" dirty="0"/>
              <a:t>, </a:t>
            </a:r>
            <a:r>
              <a:rPr lang="es-ES" sz="2000" dirty="0" err="1"/>
              <a:t>Legs</a:t>
            </a:r>
            <a:r>
              <a:rPr lang="es-ES" sz="2000" dirty="0"/>
              <a:t>, </a:t>
            </a:r>
            <a:r>
              <a:rPr lang="es-ES" sz="2000" dirty="0" err="1"/>
              <a:t>LandingPad</a:t>
            </a:r>
            <a:r>
              <a:rPr lang="es-ES" sz="2000" dirty="0"/>
              <a:t>, Block, 			</a:t>
            </a:r>
            <a:r>
              <a:rPr lang="es-ES" sz="2000" dirty="0" err="1"/>
              <a:t>ReusedCount</a:t>
            </a:r>
            <a:r>
              <a:rPr lang="es-ES" sz="2000" dirty="0"/>
              <a:t>, Serial, </a:t>
            </a:r>
            <a:r>
              <a:rPr lang="es-ES" sz="2000" dirty="0" err="1"/>
              <a:t>Longitude</a:t>
            </a:r>
            <a:r>
              <a:rPr lang="es-ES" sz="2000" dirty="0"/>
              <a:t>, </a:t>
            </a:r>
            <a:r>
              <a:rPr lang="es-ES" sz="2000" dirty="0" err="1"/>
              <a:t>Latitude</a:t>
            </a:r>
            <a:r>
              <a:rPr lang="es-ES" sz="2000" dirty="0"/>
              <a:t>.</a:t>
            </a:r>
          </a:p>
          <a:p>
            <a:pPr marL="0" indent="0">
              <a:buNone/>
            </a:pPr>
            <a:r>
              <a:rPr lang="es-ES" sz="2000" b="1" dirty="0"/>
              <a:t>		</a:t>
            </a:r>
            <a:r>
              <a:rPr lang="es-ES" sz="2000" b="1" dirty="0" err="1"/>
              <a:t>From</a:t>
            </a:r>
            <a:r>
              <a:rPr lang="es-ES" sz="2000" b="1" dirty="0"/>
              <a:t> Wikipedia:</a:t>
            </a:r>
            <a:r>
              <a:rPr lang="es-ES" sz="2000" dirty="0"/>
              <a:t> Flight No., </a:t>
            </a:r>
            <a:r>
              <a:rPr lang="es-ES" sz="2000" dirty="0" err="1"/>
              <a:t>Launch</a:t>
            </a:r>
            <a:r>
              <a:rPr lang="es-ES" sz="2000" dirty="0"/>
              <a:t> site, </a:t>
            </a:r>
            <a:r>
              <a:rPr lang="es-ES" sz="2000" dirty="0" err="1"/>
              <a:t>Payload</a:t>
            </a:r>
            <a:r>
              <a:rPr lang="es-ES" sz="2000" dirty="0"/>
              <a:t>, </a:t>
            </a:r>
            <a:r>
              <a:rPr lang="es-ES" sz="2000" dirty="0" err="1"/>
              <a:t>PayloadMass</a:t>
            </a:r>
            <a:r>
              <a:rPr lang="es-ES" sz="2000" dirty="0"/>
              <a:t>, </a:t>
            </a:r>
            <a:r>
              <a:rPr lang="es-ES" sz="2000" dirty="0" err="1"/>
              <a:t>Orbit</a:t>
            </a:r>
            <a:r>
              <a:rPr lang="es-ES" sz="2000" dirty="0"/>
              <a:t>, </a:t>
            </a:r>
            <a:r>
              <a:rPr lang="es-ES" sz="2000" dirty="0" err="1"/>
              <a:t>Customer</a:t>
            </a:r>
            <a:r>
              <a:rPr lang="es-ES" sz="2000" dirty="0"/>
              <a:t>, 		</a:t>
            </a:r>
            <a:r>
              <a:rPr lang="es-ES" sz="2000" dirty="0" err="1"/>
              <a:t>Launch</a:t>
            </a:r>
            <a:r>
              <a:rPr lang="es-ES" sz="2000" dirty="0"/>
              <a:t> </a:t>
            </a:r>
            <a:r>
              <a:rPr lang="es-ES" sz="2000" dirty="0" err="1"/>
              <a:t>outcome</a:t>
            </a:r>
            <a:r>
              <a:rPr lang="es-ES" sz="2000" dirty="0"/>
              <a:t>, </a:t>
            </a:r>
            <a:r>
              <a:rPr lang="es-ES" sz="2000" dirty="0" err="1"/>
              <a:t>Version</a:t>
            </a:r>
            <a:r>
              <a:rPr lang="es-ES" sz="2000" dirty="0"/>
              <a:t> </a:t>
            </a:r>
            <a:r>
              <a:rPr lang="es-ES" sz="2000" dirty="0" err="1"/>
              <a:t>Booster</a:t>
            </a:r>
            <a:r>
              <a:rPr lang="es-ES" sz="2000" dirty="0"/>
              <a:t>, </a:t>
            </a:r>
            <a:r>
              <a:rPr lang="es-ES" sz="2000" dirty="0" err="1"/>
              <a:t>Booster</a:t>
            </a:r>
            <a:r>
              <a:rPr lang="es-ES" sz="2000" dirty="0"/>
              <a:t> </a:t>
            </a:r>
            <a:r>
              <a:rPr lang="es-ES" sz="2000" dirty="0" err="1"/>
              <a:t>landing</a:t>
            </a:r>
            <a:r>
              <a:rPr lang="es-ES" sz="2000" dirty="0"/>
              <a:t>, Date, Time.</a:t>
            </a:r>
          </a:p>
          <a:p>
            <a:pPr marL="0" indent="0">
              <a:buNone/>
            </a:pPr>
            <a:r>
              <a:rPr lang="es-ES" sz="2000" dirty="0"/>
              <a:t>	</a:t>
            </a:r>
            <a:r>
              <a:rPr lang="es-ES" sz="2000" dirty="0" err="1"/>
              <a:t>By</a:t>
            </a:r>
            <a:r>
              <a:rPr lang="es-ES" sz="2000" dirty="0"/>
              <a:t> </a:t>
            </a:r>
            <a:r>
              <a:rPr lang="es-ES" sz="2000" dirty="0" err="1"/>
              <a:t>combining</a:t>
            </a:r>
            <a:r>
              <a:rPr lang="es-ES" sz="2000" dirty="0"/>
              <a:t> </a:t>
            </a:r>
            <a:r>
              <a:rPr lang="es-ES" sz="2000" dirty="0" err="1"/>
              <a:t>these</a:t>
            </a:r>
            <a:r>
              <a:rPr lang="es-ES" sz="2000" dirty="0"/>
              <a:t> data </a:t>
            </a:r>
            <a:r>
              <a:rPr lang="es-ES" sz="2000" dirty="0" err="1"/>
              <a:t>sources</a:t>
            </a:r>
            <a:r>
              <a:rPr lang="es-ES" sz="2000" dirty="0"/>
              <a:t>, a </a:t>
            </a:r>
            <a:r>
              <a:rPr lang="es-ES" sz="2000" dirty="0" err="1"/>
              <a:t>robust</a:t>
            </a:r>
            <a:r>
              <a:rPr lang="es-ES" sz="2000" dirty="0"/>
              <a:t> </a:t>
            </a:r>
            <a:r>
              <a:rPr lang="es-ES" sz="2000" dirty="0" err="1"/>
              <a:t>dataset</a:t>
            </a:r>
            <a:r>
              <a:rPr lang="es-ES" sz="2000" dirty="0"/>
              <a:t> </a:t>
            </a:r>
            <a:r>
              <a:rPr lang="es-ES" sz="2000" dirty="0" err="1"/>
              <a:t>was</a:t>
            </a:r>
            <a:r>
              <a:rPr lang="es-ES" sz="2000" dirty="0"/>
              <a:t> </a:t>
            </a:r>
            <a:r>
              <a:rPr lang="es-ES" sz="2000" dirty="0" err="1"/>
              <a:t>created</a:t>
            </a:r>
            <a:r>
              <a:rPr lang="es-ES" sz="2000" dirty="0"/>
              <a:t> </a:t>
            </a:r>
            <a:r>
              <a:rPr lang="es-ES" sz="2000" dirty="0" err="1"/>
              <a:t>for</a:t>
            </a:r>
            <a:r>
              <a:rPr lang="es-ES" sz="2000" dirty="0"/>
              <a:t> </a:t>
            </a:r>
            <a:r>
              <a:rPr lang="es-ES" sz="2000" dirty="0" err="1"/>
              <a:t>the</a:t>
            </a:r>
            <a:r>
              <a:rPr lang="es-ES" sz="2000" dirty="0"/>
              <a:t> análisis.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3" name="Imagen 2">
            <a:extLst>
              <a:ext uri="{FF2B5EF4-FFF2-40B4-BE49-F238E27FC236}">
                <a16:creationId xmlns:a16="http://schemas.microsoft.com/office/drawing/2014/main" id="{A21C9B12-6A27-FF35-06DE-5E7CEE75B94F}"/>
              </a:ext>
            </a:extLst>
          </p:cNvPr>
          <p:cNvPicPr>
            <a:picLocks noChangeAspect="1"/>
          </p:cNvPicPr>
          <p:nvPr/>
        </p:nvPicPr>
        <p:blipFill>
          <a:blip r:embed="rId3"/>
          <a:stretch>
            <a:fillRect/>
          </a:stretch>
        </p:blipFill>
        <p:spPr>
          <a:xfrm>
            <a:off x="859236" y="1620128"/>
            <a:ext cx="3381847" cy="1057423"/>
          </a:xfrm>
          <a:prstGeom prst="rect">
            <a:avLst/>
          </a:prstGeom>
        </p:spPr>
      </p:pic>
      <p:pic>
        <p:nvPicPr>
          <p:cNvPr id="8" name="Imagen 7">
            <a:extLst>
              <a:ext uri="{FF2B5EF4-FFF2-40B4-BE49-F238E27FC236}">
                <a16:creationId xmlns:a16="http://schemas.microsoft.com/office/drawing/2014/main" id="{39ED3418-123F-4D2D-D105-70CF3B11A908}"/>
              </a:ext>
            </a:extLst>
          </p:cNvPr>
          <p:cNvPicPr>
            <a:picLocks noChangeAspect="1"/>
          </p:cNvPicPr>
          <p:nvPr/>
        </p:nvPicPr>
        <p:blipFill>
          <a:blip r:embed="rId4"/>
          <a:stretch>
            <a:fillRect/>
          </a:stretch>
        </p:blipFill>
        <p:spPr>
          <a:xfrm>
            <a:off x="5433920" y="1292603"/>
            <a:ext cx="1324160" cy="2333951"/>
          </a:xfrm>
          <a:prstGeom prst="rect">
            <a:avLst/>
          </a:prstGeom>
        </p:spPr>
      </p:pic>
      <p:pic>
        <p:nvPicPr>
          <p:cNvPr id="10" name="Imagen 9">
            <a:extLst>
              <a:ext uri="{FF2B5EF4-FFF2-40B4-BE49-F238E27FC236}">
                <a16:creationId xmlns:a16="http://schemas.microsoft.com/office/drawing/2014/main" id="{3A6370CA-D001-BF0C-CF80-B5DD8BA5E827}"/>
              </a:ext>
            </a:extLst>
          </p:cNvPr>
          <p:cNvPicPr>
            <a:picLocks noChangeAspect="1"/>
          </p:cNvPicPr>
          <p:nvPr/>
        </p:nvPicPr>
        <p:blipFill>
          <a:blip r:embed="rId5"/>
          <a:stretch>
            <a:fillRect/>
          </a:stretch>
        </p:blipFill>
        <p:spPr>
          <a:xfrm>
            <a:off x="8523172" y="1907830"/>
            <a:ext cx="1648055" cy="724001"/>
          </a:xfrm>
          <a:prstGeom prst="rect">
            <a:avLst/>
          </a:prstGeom>
        </p:spPr>
      </p:pic>
      <p:pic>
        <p:nvPicPr>
          <p:cNvPr id="12" name="Imagen 11">
            <a:extLst>
              <a:ext uri="{FF2B5EF4-FFF2-40B4-BE49-F238E27FC236}">
                <a16:creationId xmlns:a16="http://schemas.microsoft.com/office/drawing/2014/main" id="{BF943751-017E-2014-43A7-2B449328897B}"/>
              </a:ext>
            </a:extLst>
          </p:cNvPr>
          <p:cNvPicPr>
            <a:picLocks noChangeAspect="1"/>
          </p:cNvPicPr>
          <p:nvPr/>
        </p:nvPicPr>
        <p:blipFill>
          <a:blip r:embed="rId6"/>
          <a:stretch>
            <a:fillRect/>
          </a:stretch>
        </p:blipFill>
        <p:spPr>
          <a:xfrm>
            <a:off x="798276" y="3740020"/>
            <a:ext cx="3820058" cy="2486372"/>
          </a:xfrm>
          <a:prstGeom prst="rect">
            <a:avLst/>
          </a:prstGeom>
        </p:spPr>
      </p:pic>
      <p:pic>
        <p:nvPicPr>
          <p:cNvPr id="14" name="Imagen 13">
            <a:extLst>
              <a:ext uri="{FF2B5EF4-FFF2-40B4-BE49-F238E27FC236}">
                <a16:creationId xmlns:a16="http://schemas.microsoft.com/office/drawing/2014/main" id="{0345A21A-0F00-5689-DF26-0A848C820EEE}"/>
              </a:ext>
            </a:extLst>
          </p:cNvPr>
          <p:cNvPicPr>
            <a:picLocks noChangeAspect="1"/>
          </p:cNvPicPr>
          <p:nvPr/>
        </p:nvPicPr>
        <p:blipFill>
          <a:blip r:embed="rId7"/>
          <a:stretch>
            <a:fillRect/>
          </a:stretch>
        </p:blipFill>
        <p:spPr>
          <a:xfrm>
            <a:off x="6758080" y="3831458"/>
            <a:ext cx="3057952" cy="1571844"/>
          </a:xfrm>
          <a:prstGeom prst="rect">
            <a:avLst/>
          </a:prstGeom>
        </p:spPr>
      </p:pic>
      <p:sp>
        <p:nvSpPr>
          <p:cNvPr id="15" name="CuadroTexto 14">
            <a:extLst>
              <a:ext uri="{FF2B5EF4-FFF2-40B4-BE49-F238E27FC236}">
                <a16:creationId xmlns:a16="http://schemas.microsoft.com/office/drawing/2014/main" id="{B4FC1B1F-C512-6209-33E0-44F40488216F}"/>
              </a:ext>
            </a:extLst>
          </p:cNvPr>
          <p:cNvSpPr txBox="1"/>
          <p:nvPr/>
        </p:nvSpPr>
        <p:spPr>
          <a:xfrm>
            <a:off x="411982" y="1527349"/>
            <a:ext cx="358029" cy="380481"/>
          </a:xfrm>
          <a:prstGeom prst="rect">
            <a:avLst/>
          </a:prstGeom>
          <a:noFill/>
        </p:spPr>
        <p:txBody>
          <a:bodyPr wrap="square" rtlCol="0">
            <a:spAutoFit/>
          </a:bodyPr>
          <a:lstStyle/>
          <a:p>
            <a:r>
              <a:rPr lang="es-ES" dirty="0"/>
              <a:t>1.</a:t>
            </a:r>
          </a:p>
        </p:txBody>
      </p:sp>
      <p:sp>
        <p:nvSpPr>
          <p:cNvPr id="16" name="CuadroTexto 15">
            <a:extLst>
              <a:ext uri="{FF2B5EF4-FFF2-40B4-BE49-F238E27FC236}">
                <a16:creationId xmlns:a16="http://schemas.microsoft.com/office/drawing/2014/main" id="{E075E84F-926B-66BC-1B24-D640F469B891}"/>
              </a:ext>
            </a:extLst>
          </p:cNvPr>
          <p:cNvSpPr txBox="1"/>
          <p:nvPr/>
        </p:nvSpPr>
        <p:spPr>
          <a:xfrm>
            <a:off x="5075891" y="1601667"/>
            <a:ext cx="358029" cy="380481"/>
          </a:xfrm>
          <a:prstGeom prst="rect">
            <a:avLst/>
          </a:prstGeom>
          <a:noFill/>
        </p:spPr>
        <p:txBody>
          <a:bodyPr wrap="square" rtlCol="0">
            <a:spAutoFit/>
          </a:bodyPr>
          <a:lstStyle/>
          <a:p>
            <a:r>
              <a:rPr lang="es-ES" dirty="0"/>
              <a:t>2.</a:t>
            </a:r>
          </a:p>
        </p:txBody>
      </p:sp>
      <p:sp>
        <p:nvSpPr>
          <p:cNvPr id="17" name="CuadroTexto 16">
            <a:extLst>
              <a:ext uri="{FF2B5EF4-FFF2-40B4-BE49-F238E27FC236}">
                <a16:creationId xmlns:a16="http://schemas.microsoft.com/office/drawing/2014/main" id="{218E43B8-4CA2-9188-A0A4-E9C204AE050C}"/>
              </a:ext>
            </a:extLst>
          </p:cNvPr>
          <p:cNvSpPr txBox="1"/>
          <p:nvPr/>
        </p:nvSpPr>
        <p:spPr>
          <a:xfrm>
            <a:off x="8165143" y="1642698"/>
            <a:ext cx="358029" cy="380481"/>
          </a:xfrm>
          <a:prstGeom prst="rect">
            <a:avLst/>
          </a:prstGeom>
          <a:noFill/>
        </p:spPr>
        <p:txBody>
          <a:bodyPr wrap="square" rtlCol="0">
            <a:spAutoFit/>
          </a:bodyPr>
          <a:lstStyle/>
          <a:p>
            <a:r>
              <a:rPr lang="es-ES" dirty="0"/>
              <a:t>3.</a:t>
            </a:r>
          </a:p>
        </p:txBody>
      </p:sp>
      <p:sp>
        <p:nvSpPr>
          <p:cNvPr id="18" name="CuadroTexto 17">
            <a:extLst>
              <a:ext uri="{FF2B5EF4-FFF2-40B4-BE49-F238E27FC236}">
                <a16:creationId xmlns:a16="http://schemas.microsoft.com/office/drawing/2014/main" id="{F649D933-F2D1-7051-495F-A40CAC28EBAA}"/>
              </a:ext>
            </a:extLst>
          </p:cNvPr>
          <p:cNvSpPr txBox="1"/>
          <p:nvPr/>
        </p:nvSpPr>
        <p:spPr>
          <a:xfrm>
            <a:off x="411981" y="3740020"/>
            <a:ext cx="358029" cy="380481"/>
          </a:xfrm>
          <a:prstGeom prst="rect">
            <a:avLst/>
          </a:prstGeom>
          <a:noFill/>
        </p:spPr>
        <p:txBody>
          <a:bodyPr wrap="square" rtlCol="0">
            <a:spAutoFit/>
          </a:bodyPr>
          <a:lstStyle/>
          <a:p>
            <a:r>
              <a:rPr lang="es-ES" dirty="0"/>
              <a:t>4.</a:t>
            </a:r>
          </a:p>
        </p:txBody>
      </p:sp>
      <p:sp>
        <p:nvSpPr>
          <p:cNvPr id="19" name="CuadroTexto 18">
            <a:extLst>
              <a:ext uri="{FF2B5EF4-FFF2-40B4-BE49-F238E27FC236}">
                <a16:creationId xmlns:a16="http://schemas.microsoft.com/office/drawing/2014/main" id="{972A17B0-1554-FC62-9584-5544B22EA257}"/>
              </a:ext>
            </a:extLst>
          </p:cNvPr>
          <p:cNvSpPr txBox="1"/>
          <p:nvPr/>
        </p:nvSpPr>
        <p:spPr>
          <a:xfrm>
            <a:off x="6400051" y="3696367"/>
            <a:ext cx="358029" cy="380481"/>
          </a:xfrm>
          <a:prstGeom prst="rect">
            <a:avLst/>
          </a:prstGeom>
          <a:noFill/>
        </p:spPr>
        <p:txBody>
          <a:bodyPr wrap="square" rtlCol="0">
            <a:spAutoFit/>
          </a:bodyPr>
          <a:lstStyle/>
          <a:p>
            <a:r>
              <a:rPr lang="es-ES" dirty="0"/>
              <a:t>5.</a:t>
            </a:r>
          </a:p>
        </p:txBody>
      </p:sp>
      <p:sp>
        <p:nvSpPr>
          <p:cNvPr id="20" name="CuadroTexto 19">
            <a:extLst>
              <a:ext uri="{FF2B5EF4-FFF2-40B4-BE49-F238E27FC236}">
                <a16:creationId xmlns:a16="http://schemas.microsoft.com/office/drawing/2014/main" id="{111B30C5-2ADE-36D1-09DF-B3C4F1858467}"/>
              </a:ext>
            </a:extLst>
          </p:cNvPr>
          <p:cNvSpPr txBox="1"/>
          <p:nvPr/>
        </p:nvSpPr>
        <p:spPr>
          <a:xfrm>
            <a:off x="6758080" y="5885127"/>
            <a:ext cx="1956692" cy="369332"/>
          </a:xfrm>
          <a:prstGeom prst="rect">
            <a:avLst/>
          </a:prstGeom>
          <a:noFill/>
        </p:spPr>
        <p:txBody>
          <a:bodyPr wrap="square" rtlCol="0">
            <a:spAutoFit/>
          </a:bodyPr>
          <a:lstStyle/>
          <a:p>
            <a:r>
              <a:rPr lang="es-ES" dirty="0" err="1">
                <a:hlinkClick r:id="rId8"/>
              </a:rPr>
              <a:t>Linked</a:t>
            </a:r>
            <a:r>
              <a:rPr lang="es-ES" dirty="0">
                <a:hlinkClick r:id="rId8"/>
              </a:rPr>
              <a:t> </a:t>
            </a:r>
            <a:r>
              <a:rPr lang="es-ES" dirty="0" err="1">
                <a:hlinkClick r:id="rId8"/>
              </a:rPr>
              <a:t>to</a:t>
            </a:r>
            <a:r>
              <a:rPr lang="es-ES" dirty="0">
                <a:hlinkClick r:id="rId8"/>
              </a:rPr>
              <a:t> </a:t>
            </a:r>
            <a:r>
              <a:rPr lang="es-ES" dirty="0" err="1">
                <a:hlinkClick r:id="rId8"/>
              </a:rPr>
              <a:t>Github</a:t>
            </a:r>
            <a:endParaRPr lang="es-E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 name="Imagen 2">
            <a:extLst>
              <a:ext uri="{FF2B5EF4-FFF2-40B4-BE49-F238E27FC236}">
                <a16:creationId xmlns:a16="http://schemas.microsoft.com/office/drawing/2014/main" id="{2D6BDA7C-05FF-0BDB-317A-EF2E2BDECF06}"/>
              </a:ext>
            </a:extLst>
          </p:cNvPr>
          <p:cNvPicPr>
            <a:picLocks noChangeAspect="1"/>
          </p:cNvPicPr>
          <p:nvPr/>
        </p:nvPicPr>
        <p:blipFill>
          <a:blip r:embed="rId3"/>
          <a:stretch>
            <a:fillRect/>
          </a:stretch>
        </p:blipFill>
        <p:spPr>
          <a:xfrm>
            <a:off x="922410" y="1924971"/>
            <a:ext cx="3060659" cy="549049"/>
          </a:xfrm>
          <a:prstGeom prst="rect">
            <a:avLst/>
          </a:prstGeom>
        </p:spPr>
      </p:pic>
      <p:pic>
        <p:nvPicPr>
          <p:cNvPr id="8" name="Imagen 7">
            <a:extLst>
              <a:ext uri="{FF2B5EF4-FFF2-40B4-BE49-F238E27FC236}">
                <a16:creationId xmlns:a16="http://schemas.microsoft.com/office/drawing/2014/main" id="{0D5E019F-4E68-6BDB-AD52-12F8D43CCBA2}"/>
              </a:ext>
            </a:extLst>
          </p:cNvPr>
          <p:cNvPicPr>
            <a:picLocks noChangeAspect="1"/>
          </p:cNvPicPr>
          <p:nvPr/>
        </p:nvPicPr>
        <p:blipFill>
          <a:blip r:embed="rId4"/>
          <a:stretch>
            <a:fillRect/>
          </a:stretch>
        </p:blipFill>
        <p:spPr>
          <a:xfrm>
            <a:off x="4975130" y="2104231"/>
            <a:ext cx="2410161" cy="190527"/>
          </a:xfrm>
          <a:prstGeom prst="rect">
            <a:avLst/>
          </a:prstGeom>
        </p:spPr>
      </p:pic>
      <p:pic>
        <p:nvPicPr>
          <p:cNvPr id="10" name="Imagen 9">
            <a:extLst>
              <a:ext uri="{FF2B5EF4-FFF2-40B4-BE49-F238E27FC236}">
                <a16:creationId xmlns:a16="http://schemas.microsoft.com/office/drawing/2014/main" id="{2E6A09E2-F952-2592-F7F7-BDEE89641C72}"/>
              </a:ext>
            </a:extLst>
          </p:cNvPr>
          <p:cNvPicPr>
            <a:picLocks noChangeAspect="1"/>
          </p:cNvPicPr>
          <p:nvPr/>
        </p:nvPicPr>
        <p:blipFill>
          <a:blip r:embed="rId5"/>
          <a:stretch>
            <a:fillRect/>
          </a:stretch>
        </p:blipFill>
        <p:spPr>
          <a:xfrm>
            <a:off x="8947975" y="1708888"/>
            <a:ext cx="2276793" cy="1171739"/>
          </a:xfrm>
          <a:prstGeom prst="rect">
            <a:avLst/>
          </a:prstGeom>
        </p:spPr>
      </p:pic>
      <p:pic>
        <p:nvPicPr>
          <p:cNvPr id="13" name="Imagen 12">
            <a:extLst>
              <a:ext uri="{FF2B5EF4-FFF2-40B4-BE49-F238E27FC236}">
                <a16:creationId xmlns:a16="http://schemas.microsoft.com/office/drawing/2014/main" id="{121D24A8-8BE4-AE09-B3E5-A793819F9476}"/>
              </a:ext>
            </a:extLst>
          </p:cNvPr>
          <p:cNvPicPr>
            <a:picLocks noChangeAspect="1"/>
          </p:cNvPicPr>
          <p:nvPr/>
        </p:nvPicPr>
        <p:blipFill>
          <a:blip r:embed="rId6"/>
          <a:stretch>
            <a:fillRect/>
          </a:stretch>
        </p:blipFill>
        <p:spPr>
          <a:xfrm>
            <a:off x="1519158" y="3521848"/>
            <a:ext cx="1867161" cy="1724266"/>
          </a:xfrm>
          <a:prstGeom prst="rect">
            <a:avLst/>
          </a:prstGeom>
        </p:spPr>
      </p:pic>
      <p:pic>
        <p:nvPicPr>
          <p:cNvPr id="15" name="Imagen 14">
            <a:extLst>
              <a:ext uri="{FF2B5EF4-FFF2-40B4-BE49-F238E27FC236}">
                <a16:creationId xmlns:a16="http://schemas.microsoft.com/office/drawing/2014/main" id="{B1DABD28-BCF7-DF72-4CFA-5AA7B4B6C3B8}"/>
              </a:ext>
            </a:extLst>
          </p:cNvPr>
          <p:cNvPicPr>
            <a:picLocks noChangeAspect="1"/>
          </p:cNvPicPr>
          <p:nvPr/>
        </p:nvPicPr>
        <p:blipFill>
          <a:blip r:embed="rId7"/>
          <a:stretch>
            <a:fillRect/>
          </a:stretch>
        </p:blipFill>
        <p:spPr>
          <a:xfrm>
            <a:off x="5113283" y="3926717"/>
            <a:ext cx="1829055" cy="914528"/>
          </a:xfrm>
          <a:prstGeom prst="rect">
            <a:avLst/>
          </a:prstGeom>
        </p:spPr>
      </p:pic>
      <p:pic>
        <p:nvPicPr>
          <p:cNvPr id="17" name="Imagen 16">
            <a:extLst>
              <a:ext uri="{FF2B5EF4-FFF2-40B4-BE49-F238E27FC236}">
                <a16:creationId xmlns:a16="http://schemas.microsoft.com/office/drawing/2014/main" id="{72571365-8E55-E269-A79F-28B09164BBAF}"/>
              </a:ext>
            </a:extLst>
          </p:cNvPr>
          <p:cNvPicPr>
            <a:picLocks noChangeAspect="1"/>
          </p:cNvPicPr>
          <p:nvPr/>
        </p:nvPicPr>
        <p:blipFill>
          <a:blip r:embed="rId8"/>
          <a:stretch>
            <a:fillRect/>
          </a:stretch>
        </p:blipFill>
        <p:spPr>
          <a:xfrm>
            <a:off x="9015261" y="4383981"/>
            <a:ext cx="1657581" cy="181000"/>
          </a:xfrm>
          <a:prstGeom prst="rect">
            <a:avLst/>
          </a:prstGeom>
        </p:spPr>
      </p:pic>
      <p:sp>
        <p:nvSpPr>
          <p:cNvPr id="18" name="CuadroTexto 17">
            <a:extLst>
              <a:ext uri="{FF2B5EF4-FFF2-40B4-BE49-F238E27FC236}">
                <a16:creationId xmlns:a16="http://schemas.microsoft.com/office/drawing/2014/main" id="{28C7FE64-456C-92C1-BDF1-8C4A8CBDE88A}"/>
              </a:ext>
            </a:extLst>
          </p:cNvPr>
          <p:cNvSpPr txBox="1"/>
          <p:nvPr/>
        </p:nvSpPr>
        <p:spPr>
          <a:xfrm>
            <a:off x="514545" y="1740305"/>
            <a:ext cx="510931" cy="369332"/>
          </a:xfrm>
          <a:prstGeom prst="rect">
            <a:avLst/>
          </a:prstGeom>
          <a:noFill/>
        </p:spPr>
        <p:txBody>
          <a:bodyPr wrap="square" rtlCol="0">
            <a:spAutoFit/>
          </a:bodyPr>
          <a:lstStyle/>
          <a:p>
            <a:r>
              <a:rPr lang="es-ES" dirty="0"/>
              <a:t>1.</a:t>
            </a:r>
          </a:p>
        </p:txBody>
      </p:sp>
      <p:sp>
        <p:nvSpPr>
          <p:cNvPr id="19" name="CuadroTexto 18">
            <a:extLst>
              <a:ext uri="{FF2B5EF4-FFF2-40B4-BE49-F238E27FC236}">
                <a16:creationId xmlns:a16="http://schemas.microsoft.com/office/drawing/2014/main" id="{C5710D3C-28AA-F242-6DF1-86EBF8435E72}"/>
              </a:ext>
            </a:extLst>
          </p:cNvPr>
          <p:cNvSpPr txBox="1"/>
          <p:nvPr/>
        </p:nvSpPr>
        <p:spPr>
          <a:xfrm>
            <a:off x="4532195" y="1830162"/>
            <a:ext cx="510931" cy="369332"/>
          </a:xfrm>
          <a:prstGeom prst="rect">
            <a:avLst/>
          </a:prstGeom>
          <a:noFill/>
        </p:spPr>
        <p:txBody>
          <a:bodyPr wrap="square" rtlCol="0">
            <a:spAutoFit/>
          </a:bodyPr>
          <a:lstStyle/>
          <a:p>
            <a:r>
              <a:rPr lang="es-ES" dirty="0"/>
              <a:t>2.</a:t>
            </a:r>
          </a:p>
        </p:txBody>
      </p:sp>
      <p:sp>
        <p:nvSpPr>
          <p:cNvPr id="20" name="CuadroTexto 19">
            <a:extLst>
              <a:ext uri="{FF2B5EF4-FFF2-40B4-BE49-F238E27FC236}">
                <a16:creationId xmlns:a16="http://schemas.microsoft.com/office/drawing/2014/main" id="{5B92E8F1-20FA-65E0-CCDE-037D8E85FB45}"/>
              </a:ext>
            </a:extLst>
          </p:cNvPr>
          <p:cNvSpPr txBox="1"/>
          <p:nvPr/>
        </p:nvSpPr>
        <p:spPr>
          <a:xfrm>
            <a:off x="8460294" y="1740305"/>
            <a:ext cx="510931" cy="369332"/>
          </a:xfrm>
          <a:prstGeom prst="rect">
            <a:avLst/>
          </a:prstGeom>
          <a:noFill/>
        </p:spPr>
        <p:txBody>
          <a:bodyPr wrap="square" rtlCol="0">
            <a:spAutoFit/>
          </a:bodyPr>
          <a:lstStyle/>
          <a:p>
            <a:r>
              <a:rPr lang="es-ES" dirty="0"/>
              <a:t>3.</a:t>
            </a:r>
          </a:p>
        </p:txBody>
      </p:sp>
      <p:sp>
        <p:nvSpPr>
          <p:cNvPr id="21" name="CuadroTexto 20">
            <a:extLst>
              <a:ext uri="{FF2B5EF4-FFF2-40B4-BE49-F238E27FC236}">
                <a16:creationId xmlns:a16="http://schemas.microsoft.com/office/drawing/2014/main" id="{795C426D-1926-1C14-FCE5-754A681CF919}"/>
              </a:ext>
            </a:extLst>
          </p:cNvPr>
          <p:cNvSpPr txBox="1"/>
          <p:nvPr/>
        </p:nvSpPr>
        <p:spPr>
          <a:xfrm>
            <a:off x="1004643" y="3521848"/>
            <a:ext cx="510931" cy="369332"/>
          </a:xfrm>
          <a:prstGeom prst="rect">
            <a:avLst/>
          </a:prstGeom>
          <a:noFill/>
        </p:spPr>
        <p:txBody>
          <a:bodyPr wrap="square" rtlCol="0">
            <a:spAutoFit/>
          </a:bodyPr>
          <a:lstStyle/>
          <a:p>
            <a:r>
              <a:rPr lang="es-ES" dirty="0"/>
              <a:t>4.</a:t>
            </a:r>
          </a:p>
        </p:txBody>
      </p:sp>
      <p:sp>
        <p:nvSpPr>
          <p:cNvPr id="22" name="CuadroTexto 21">
            <a:extLst>
              <a:ext uri="{FF2B5EF4-FFF2-40B4-BE49-F238E27FC236}">
                <a16:creationId xmlns:a16="http://schemas.microsoft.com/office/drawing/2014/main" id="{43DB45F1-CC43-BB0A-1992-47F8C0102D75}"/>
              </a:ext>
            </a:extLst>
          </p:cNvPr>
          <p:cNvSpPr txBox="1"/>
          <p:nvPr/>
        </p:nvSpPr>
        <p:spPr>
          <a:xfrm>
            <a:off x="4671322" y="3575410"/>
            <a:ext cx="510931" cy="369332"/>
          </a:xfrm>
          <a:prstGeom prst="rect">
            <a:avLst/>
          </a:prstGeom>
          <a:noFill/>
        </p:spPr>
        <p:txBody>
          <a:bodyPr wrap="square" rtlCol="0">
            <a:spAutoFit/>
          </a:bodyPr>
          <a:lstStyle/>
          <a:p>
            <a:r>
              <a:rPr lang="es-ES" dirty="0"/>
              <a:t>5.</a:t>
            </a:r>
          </a:p>
        </p:txBody>
      </p:sp>
      <p:sp>
        <p:nvSpPr>
          <p:cNvPr id="23" name="CuadroTexto 22">
            <a:extLst>
              <a:ext uri="{FF2B5EF4-FFF2-40B4-BE49-F238E27FC236}">
                <a16:creationId xmlns:a16="http://schemas.microsoft.com/office/drawing/2014/main" id="{E48D8AFD-DC27-6E30-16AE-A2EAC9020054}"/>
              </a:ext>
            </a:extLst>
          </p:cNvPr>
          <p:cNvSpPr txBox="1"/>
          <p:nvPr/>
        </p:nvSpPr>
        <p:spPr>
          <a:xfrm>
            <a:off x="8646583" y="3987635"/>
            <a:ext cx="510931" cy="369332"/>
          </a:xfrm>
          <a:prstGeom prst="rect">
            <a:avLst/>
          </a:prstGeom>
          <a:noFill/>
        </p:spPr>
        <p:txBody>
          <a:bodyPr wrap="square" rtlCol="0">
            <a:spAutoFit/>
          </a:bodyPr>
          <a:lstStyle/>
          <a:p>
            <a:r>
              <a:rPr lang="es-ES" dirty="0"/>
              <a:t>6.</a:t>
            </a:r>
          </a:p>
        </p:txBody>
      </p:sp>
      <p:sp>
        <p:nvSpPr>
          <p:cNvPr id="24" name="CuadroTexto 23">
            <a:extLst>
              <a:ext uri="{FF2B5EF4-FFF2-40B4-BE49-F238E27FC236}">
                <a16:creationId xmlns:a16="http://schemas.microsoft.com/office/drawing/2014/main" id="{45F8D018-BCDE-79A3-9623-9895AE433DA8}"/>
              </a:ext>
            </a:extLst>
          </p:cNvPr>
          <p:cNvSpPr txBox="1"/>
          <p:nvPr/>
        </p:nvSpPr>
        <p:spPr>
          <a:xfrm>
            <a:off x="7741920" y="5623560"/>
            <a:ext cx="2743200" cy="369332"/>
          </a:xfrm>
          <a:prstGeom prst="rect">
            <a:avLst/>
          </a:prstGeom>
          <a:noFill/>
        </p:spPr>
        <p:txBody>
          <a:bodyPr wrap="square" rtlCol="0">
            <a:spAutoFit/>
          </a:bodyPr>
          <a:lstStyle/>
          <a:p>
            <a:r>
              <a:rPr lang="es-ES" dirty="0" err="1">
                <a:hlinkClick r:id="rId9"/>
              </a:rPr>
              <a:t>Linked</a:t>
            </a:r>
            <a:r>
              <a:rPr lang="es-ES" dirty="0">
                <a:hlinkClick r:id="rId9"/>
              </a:rPr>
              <a:t> </a:t>
            </a:r>
            <a:r>
              <a:rPr lang="es-ES" dirty="0" err="1">
                <a:hlinkClick r:id="rId9"/>
              </a:rPr>
              <a:t>to</a:t>
            </a:r>
            <a:r>
              <a:rPr lang="es-ES" dirty="0">
                <a:hlinkClick r:id="rId9"/>
              </a:rPr>
              <a:t> </a:t>
            </a:r>
            <a:r>
              <a:rPr lang="es-ES" dirty="0" err="1">
                <a:hlinkClick r:id="rId9"/>
              </a:rPr>
              <a:t>Github</a:t>
            </a:r>
            <a:endParaRPr lang="es-E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schemas.microsoft.com/office/2006/documentManagement/types"/>
    <ds:schemaRef ds:uri="http://purl.org/dc/elements/1.1/"/>
    <ds:schemaRef ds:uri="f80a141d-92ca-4d3d-9308-f7e7b1d44ce8"/>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352</TotalTime>
  <Words>3832</Words>
  <Application>Microsoft Office PowerPoint</Application>
  <PresentationFormat>Panorámica</PresentationFormat>
  <Paragraphs>351</Paragraphs>
  <Slides>48</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48</vt:i4>
      </vt:variant>
    </vt:vector>
  </HeadingPairs>
  <TitlesOfParts>
    <vt:vector size="53"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id00801002@usal.es</cp:lastModifiedBy>
  <cp:revision>207</cp:revision>
  <dcterms:created xsi:type="dcterms:W3CDTF">2021-04-29T18:58:34Z</dcterms:created>
  <dcterms:modified xsi:type="dcterms:W3CDTF">2024-09-21T10:50:04Z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